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304" r:id="rId3"/>
    <p:sldId id="257" r:id="rId4"/>
    <p:sldId id="258" r:id="rId5"/>
    <p:sldId id="259" r:id="rId6"/>
    <p:sldId id="260" r:id="rId7"/>
    <p:sldId id="261" r:id="rId8"/>
    <p:sldId id="262" r:id="rId9"/>
    <p:sldId id="263" r:id="rId10"/>
    <p:sldId id="264" r:id="rId11"/>
    <p:sldId id="265" r:id="rId12"/>
    <p:sldId id="296" r:id="rId13"/>
    <p:sldId id="267" r:id="rId14"/>
    <p:sldId id="268" r:id="rId15"/>
    <p:sldId id="269" r:id="rId16"/>
    <p:sldId id="270" r:id="rId17"/>
    <p:sldId id="271" r:id="rId18"/>
    <p:sldId id="297" r:id="rId19"/>
    <p:sldId id="272" r:id="rId20"/>
    <p:sldId id="273" r:id="rId21"/>
    <p:sldId id="274" r:id="rId22"/>
    <p:sldId id="275" r:id="rId23"/>
    <p:sldId id="276" r:id="rId24"/>
    <p:sldId id="277" r:id="rId25"/>
    <p:sldId id="298" r:id="rId26"/>
    <p:sldId id="278" r:id="rId27"/>
    <p:sldId id="279" r:id="rId28"/>
    <p:sldId id="280" r:id="rId29"/>
    <p:sldId id="282" r:id="rId30"/>
    <p:sldId id="281" r:id="rId31"/>
    <p:sldId id="283" r:id="rId32"/>
    <p:sldId id="299" r:id="rId33"/>
    <p:sldId id="284" r:id="rId34"/>
    <p:sldId id="285" r:id="rId35"/>
    <p:sldId id="286" r:id="rId36"/>
    <p:sldId id="300" r:id="rId37"/>
    <p:sldId id="287" r:id="rId38"/>
    <p:sldId id="288" r:id="rId39"/>
    <p:sldId id="289" r:id="rId40"/>
    <p:sldId id="290" r:id="rId41"/>
    <p:sldId id="291" r:id="rId42"/>
    <p:sldId id="301" r:id="rId43"/>
    <p:sldId id="292" r:id="rId44"/>
    <p:sldId id="293" r:id="rId45"/>
    <p:sldId id="303" r:id="rId46"/>
    <p:sldId id="305" r:id="rId47"/>
    <p:sldId id="294" r:id="rId48"/>
    <p:sldId id="302"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Wright" initials="R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42" autoAdjust="0"/>
  </p:normalViewPr>
  <p:slideViewPr>
    <p:cSldViewPr>
      <p:cViewPr varScale="1">
        <p:scale>
          <a:sx n="88" d="100"/>
          <a:sy n="88" d="100"/>
        </p:scale>
        <p:origin x="9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66F7C-82F6-429F-B71E-3494E9D8264B}" type="datetimeFigureOut">
              <a:rPr lang="en-US" smtClean="0"/>
              <a:t>3/23/2020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005D0-8AC0-43A5-9A63-736489823548}" type="slidenum">
              <a:rPr lang="en-US" smtClean="0"/>
              <a:t>‹#›</a:t>
            </a:fld>
            <a:endParaRPr lang="en-US"/>
          </a:p>
        </p:txBody>
      </p:sp>
    </p:spTree>
    <p:extLst>
      <p:ext uri="{BB962C8B-B14F-4D97-AF65-F5344CB8AC3E}">
        <p14:creationId xmlns:p14="http://schemas.microsoft.com/office/powerpoint/2010/main" val="13493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r>
              <a:rPr lang="en-US" sz="7200" b="1" dirty="0"/>
              <a:t>Geometry 10</a:t>
            </a:r>
          </a:p>
        </p:txBody>
      </p:sp>
      <p:sp>
        <p:nvSpPr>
          <p:cNvPr id="4" name="Slide Number Placeholder 3"/>
          <p:cNvSpPr>
            <a:spLocks noGrp="1"/>
          </p:cNvSpPr>
          <p:nvPr>
            <p:ph type="sldNum" sz="quarter" idx="10"/>
          </p:nvPr>
        </p:nvSpPr>
        <p:spPr/>
        <p:txBody>
          <a:bodyPr/>
          <a:lstStyle/>
          <a:p>
            <a:fld id="{624005D0-8AC0-43A5-9A63-736489823548}" type="slidenum">
              <a:rPr lang="en-US" smtClean="0"/>
              <a:t>1</a:t>
            </a:fld>
            <a:endParaRPr lang="en-US"/>
          </a:p>
        </p:txBody>
      </p:sp>
    </p:spTree>
    <p:extLst>
      <p:ext uri="{BB962C8B-B14F-4D97-AF65-F5344CB8AC3E}">
        <p14:creationId xmlns:p14="http://schemas.microsoft.com/office/powerpoint/2010/main" val="274885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11</a:t>
            </a:fld>
            <a:endParaRPr lang="en-US"/>
          </a:p>
        </p:txBody>
      </p:sp>
    </p:spTree>
    <p:extLst>
      <p:ext uri="{BB962C8B-B14F-4D97-AF65-F5344CB8AC3E}">
        <p14:creationId xmlns:p14="http://schemas.microsoft.com/office/powerpoint/2010/main" val="2287839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12</a:t>
            </a:fld>
            <a:endParaRPr lang="en-US"/>
          </a:p>
        </p:txBody>
      </p:sp>
    </p:spTree>
    <p:extLst>
      <p:ext uri="{BB962C8B-B14F-4D97-AF65-F5344CB8AC3E}">
        <p14:creationId xmlns:p14="http://schemas.microsoft.com/office/powerpoint/2010/main" val="344948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13</a:t>
            </a:fld>
            <a:endParaRPr lang="en-US"/>
          </a:p>
        </p:txBody>
      </p:sp>
    </p:spTree>
    <p:extLst>
      <p:ext uri="{BB962C8B-B14F-4D97-AF65-F5344CB8AC3E}">
        <p14:creationId xmlns:p14="http://schemas.microsoft.com/office/powerpoint/2010/main" val="247507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14</a:t>
            </a:fld>
            <a:endParaRPr lang="en-US"/>
          </a:p>
        </p:txBody>
      </p:sp>
    </p:spTree>
    <p:extLst>
      <p:ext uri="{BB962C8B-B14F-4D97-AF65-F5344CB8AC3E}">
        <p14:creationId xmlns:p14="http://schemas.microsoft.com/office/powerpoint/2010/main" val="233073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15</a:t>
            </a:fld>
            <a:endParaRPr lang="en-US"/>
          </a:p>
        </p:txBody>
      </p:sp>
    </p:spTree>
    <p:extLst>
      <p:ext uri="{BB962C8B-B14F-4D97-AF65-F5344CB8AC3E}">
        <p14:creationId xmlns:p14="http://schemas.microsoft.com/office/powerpoint/2010/main" val="196237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𝑇𝑄</m:t>
                        </m:r>
                      </m:e>
                    </m:groupChr>
                  </m:oMath>
                </a14:m>
                <a:r>
                  <a:rPr lang="en-US" dirty="0"/>
                  <a:t> minor arc;</a:t>
                </a:r>
                <a:r>
                  <a:rPr lang="en-US" baseline="0" dirty="0"/>
                  <a:t> 120°</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𝑇𝑄𝑅</m:t>
                        </m:r>
                      </m:e>
                    </m:groupChr>
                  </m:oMath>
                </a14:m>
                <a:r>
                  <a:rPr lang="en-US" dirty="0"/>
                  <a:t> semicircle;</a:t>
                </a:r>
                <a:r>
                  <a:rPr lang="en-US" baseline="0" dirty="0"/>
                  <a:t> 180°</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𝑄𝑅𝑇</m:t>
                        </m:r>
                      </m:e>
                    </m:groupChr>
                  </m:oMath>
                </a14:m>
                <a:r>
                  <a:rPr lang="en-US" dirty="0"/>
                  <a:t> major</a:t>
                </a:r>
                <a:r>
                  <a:rPr lang="en-US" baseline="0" dirty="0"/>
                  <a:t> arc; </a:t>
                </a:r>
                <a14:m>
                  <m:oMath xmlns:m="http://schemas.openxmlformats.org/officeDocument/2006/math">
                    <m:r>
                      <a:rPr lang="en-US" b="0" i="1" baseline="0" smtClean="0">
                        <a:latin typeface="Cambria Math"/>
                      </a:rPr>
                      <m:t>𝑚</m:t>
                    </m:r>
                    <m:groupChr>
                      <m:groupChrPr>
                        <m:chr m:val="⏜"/>
                        <m:pos m:val="top"/>
                        <m:vertJc m:val="bot"/>
                        <m:ctrlPr>
                          <a:rPr lang="en-US" b="0" i="1" baseline="0" smtClean="0">
                            <a:latin typeface="Cambria Math" panose="02040503050406030204" pitchFamily="18" charset="0"/>
                          </a:rPr>
                        </m:ctrlPr>
                      </m:groupChrPr>
                      <m:e>
                        <m:r>
                          <a:rPr lang="en-US" b="0" i="1" baseline="0" smtClean="0">
                            <a:latin typeface="Cambria Math"/>
                          </a:rPr>
                          <m:t>𝑅𝑆</m:t>
                        </m:r>
                      </m:e>
                    </m:groupChr>
                    <m:r>
                      <a:rPr lang="en-US" b="0" i="1" baseline="0" smtClean="0">
                        <a:latin typeface="Cambria Math"/>
                      </a:rPr>
                      <m:t>=360°−80°−120°−60°=100°</m:t>
                    </m:r>
                  </m:oMath>
                </a14:m>
                <a:endParaRPr lang="en-US" b="0" baseline="0"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𝑄𝑅𝑇</m:t>
                          </m:r>
                        </m:e>
                      </m:groupChr>
                      <m:r>
                        <a:rPr lang="en-US" b="0" i="1" smtClean="0">
                          <a:latin typeface="Cambria Math"/>
                        </a:rPr>
                        <m:t>=60°+100°+80°=240°</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⏜𝑇𝑄</a:t>
                </a:r>
                <a:r>
                  <a:rPr lang="en-US" dirty="0" smtClean="0"/>
                  <a:t> minor arc;</a:t>
                </a:r>
                <a:r>
                  <a:rPr lang="en-US" baseline="0" dirty="0" smtClean="0"/>
                  <a:t> 120°</a:t>
                </a:r>
              </a:p>
              <a:p>
                <a:r>
                  <a:rPr lang="en-US" b="0" i="0" smtClean="0">
                    <a:latin typeface="Cambria Math"/>
                  </a:rPr>
                  <a:t>⏜𝑇𝑄𝑅</a:t>
                </a:r>
                <a:r>
                  <a:rPr lang="en-US" dirty="0" smtClean="0"/>
                  <a:t> semicircle;</a:t>
                </a:r>
                <a:r>
                  <a:rPr lang="en-US" baseline="0" dirty="0" smtClean="0"/>
                  <a:t> 180°</a:t>
                </a:r>
              </a:p>
              <a:p>
                <a:r>
                  <a:rPr lang="en-US" b="0" i="0" smtClean="0">
                    <a:latin typeface="Cambria Math"/>
                  </a:rPr>
                  <a:t>⏜𝑄𝑅𝑇</a:t>
                </a:r>
                <a:r>
                  <a:rPr lang="en-US" dirty="0" smtClean="0"/>
                  <a:t> major</a:t>
                </a:r>
                <a:r>
                  <a:rPr lang="en-US" baseline="0" dirty="0" smtClean="0"/>
                  <a:t> arc; </a:t>
                </a:r>
                <a:r>
                  <a:rPr lang="en-US" b="0" i="0" baseline="0" smtClean="0">
                    <a:latin typeface="Cambria Math"/>
                  </a:rPr>
                  <a:t>𝑚⏜𝑅𝑆=360°−80°−120°−60°=100°</a:t>
                </a:r>
                <a:endParaRPr lang="en-US" b="0" baseline="0" dirty="0" smtClean="0"/>
              </a:p>
              <a:p>
                <a:r>
                  <a:rPr lang="en-US" b="0" i="0" smtClean="0">
                    <a:latin typeface="Cambria Math"/>
                  </a:rPr>
                  <a:t>𝑚⏜𝑄𝑅𝑇=60°+100°+80°=240°</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16</a:t>
            </a:fld>
            <a:endParaRPr lang="en-US"/>
          </a:p>
        </p:txBody>
      </p:sp>
    </p:spTree>
    <p:extLst>
      <p:ext uri="{BB962C8B-B14F-4D97-AF65-F5344CB8AC3E}">
        <p14:creationId xmlns:p14="http://schemas.microsoft.com/office/powerpoint/2010/main" val="189644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Yes; same radius and angle</a:t>
            </a:r>
          </a:p>
          <a:p>
            <a:endParaRPr lang="en-US" dirty="0"/>
          </a:p>
          <a:p>
            <a:r>
              <a:rPr lang="en-US" dirty="0"/>
              <a:t>No; different radius</a:t>
            </a:r>
          </a:p>
        </p:txBody>
      </p:sp>
      <p:sp>
        <p:nvSpPr>
          <p:cNvPr id="4" name="Slide Number Placeholder 3"/>
          <p:cNvSpPr>
            <a:spLocks noGrp="1"/>
          </p:cNvSpPr>
          <p:nvPr>
            <p:ph type="sldNum" sz="quarter" idx="10"/>
          </p:nvPr>
        </p:nvSpPr>
        <p:spPr/>
        <p:txBody>
          <a:bodyPr/>
          <a:lstStyle/>
          <a:p>
            <a:fld id="{624005D0-8AC0-43A5-9A63-736489823548}" type="slidenum">
              <a:rPr lang="en-US" smtClean="0"/>
              <a:t>17</a:t>
            </a:fld>
            <a:endParaRPr lang="en-US"/>
          </a:p>
        </p:txBody>
      </p:sp>
    </p:spTree>
    <p:extLst>
      <p:ext uri="{BB962C8B-B14F-4D97-AF65-F5344CB8AC3E}">
        <p14:creationId xmlns:p14="http://schemas.microsoft.com/office/powerpoint/2010/main" val="367239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18</a:t>
            </a:fld>
            <a:endParaRPr lang="en-US"/>
          </a:p>
        </p:txBody>
      </p:sp>
    </p:spTree>
    <p:extLst>
      <p:ext uri="{BB962C8B-B14F-4D97-AF65-F5344CB8AC3E}">
        <p14:creationId xmlns:p14="http://schemas.microsoft.com/office/powerpoint/2010/main" val="2535326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19</a:t>
            </a:fld>
            <a:endParaRPr lang="en-US"/>
          </a:p>
        </p:txBody>
      </p:sp>
    </p:spTree>
    <p:extLst>
      <p:ext uri="{BB962C8B-B14F-4D97-AF65-F5344CB8AC3E}">
        <p14:creationId xmlns:p14="http://schemas.microsoft.com/office/powerpoint/2010/main" val="307300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110°</a:t>
            </a:r>
          </a:p>
          <a:p>
            <a:endParaRPr lang="en-US" dirty="0"/>
          </a:p>
        </p:txBody>
      </p:sp>
      <p:sp>
        <p:nvSpPr>
          <p:cNvPr id="4" name="Slide Number Placeholder 3"/>
          <p:cNvSpPr>
            <a:spLocks noGrp="1"/>
          </p:cNvSpPr>
          <p:nvPr>
            <p:ph type="sldNum" sz="quarter" idx="10"/>
          </p:nvPr>
        </p:nvSpPr>
        <p:spPr/>
        <p:txBody>
          <a:bodyPr/>
          <a:lstStyle/>
          <a:p>
            <a:fld id="{624005D0-8AC0-43A5-9A63-736489823548}" type="slidenum">
              <a:rPr lang="en-US" smtClean="0"/>
              <a:t>20</a:t>
            </a:fld>
            <a:endParaRPr lang="en-US"/>
          </a:p>
        </p:txBody>
      </p:sp>
    </p:spTree>
    <p:extLst>
      <p:ext uri="{BB962C8B-B14F-4D97-AF65-F5344CB8AC3E}">
        <p14:creationId xmlns:p14="http://schemas.microsoft.com/office/powerpoint/2010/main" val="92338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a:t>
            </a:fld>
            <a:endParaRPr lang="en-US"/>
          </a:p>
        </p:txBody>
      </p:sp>
    </p:spTree>
    <p:extLst>
      <p:ext uri="{BB962C8B-B14F-4D97-AF65-F5344CB8AC3E}">
        <p14:creationId xmlns:p14="http://schemas.microsoft.com/office/powerpoint/2010/main" val="1649495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21</a:t>
            </a:fld>
            <a:endParaRPr lang="en-US"/>
          </a:p>
        </p:txBody>
      </p:sp>
    </p:spTree>
    <p:extLst>
      <p:ext uri="{BB962C8B-B14F-4D97-AF65-F5344CB8AC3E}">
        <p14:creationId xmlns:p14="http://schemas.microsoft.com/office/powerpoint/2010/main" val="339595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9</m:t>
                      </m:r>
                      <m:r>
                        <a:rPr lang="en-US" b="0" i="1" smtClean="0">
                          <a:latin typeface="Cambria Math"/>
                        </a:rPr>
                        <m:t>𝑥</m:t>
                      </m:r>
                      <m:r>
                        <a:rPr lang="en-US" b="0" i="1" smtClean="0">
                          <a:latin typeface="Cambria Math"/>
                        </a:rPr>
                        <m:t>=80−</m:t>
                      </m:r>
                      <m:r>
                        <a:rPr lang="en-US" b="0" i="1" smtClean="0">
                          <a:latin typeface="Cambria Math"/>
                        </a:rPr>
                        <m:t>𝑥</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10</m:t>
                      </m:r>
                      <m:r>
                        <a:rPr lang="en-US" b="0" i="1" smtClean="0">
                          <a:latin typeface="Cambria Math"/>
                        </a:rPr>
                        <m:t>𝑥</m:t>
                      </m:r>
                      <m:r>
                        <a:rPr lang="en-US" b="0" i="1" smtClean="0">
                          <a:latin typeface="Cambria Math"/>
                        </a:rPr>
                        <m:t>=80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𝐶𝐷</m:t>
                          </m:r>
                        </m:e>
                      </m:groupChr>
                      <m:r>
                        <a:rPr lang="en-US" b="0" i="1" smtClean="0">
                          <a:latin typeface="Cambria Math"/>
                        </a:rPr>
                        <m:t>=9</m:t>
                      </m:r>
                      <m:d>
                        <m:dPr>
                          <m:ctrlPr>
                            <a:rPr lang="en-US" b="0" i="1" smtClean="0">
                              <a:latin typeface="Cambria Math" panose="02040503050406030204" pitchFamily="18" charset="0"/>
                            </a:rPr>
                          </m:ctrlPr>
                        </m:dPr>
                        <m:e>
                          <m:r>
                            <a:rPr lang="en-US" b="0" i="1" smtClean="0">
                              <a:latin typeface="Cambria Math"/>
                            </a:rPr>
                            <m:t>8</m:t>
                          </m:r>
                        </m:e>
                      </m:d>
                      <m:r>
                        <a:rPr lang="en-US" b="0" i="1" smtClean="0">
                          <a:latin typeface="Cambria Math"/>
                        </a:rPr>
                        <m:t>=72°</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𝐶𝐸</m:t>
                          </m:r>
                        </m:e>
                      </m:groupChr>
                      <m:r>
                        <a:rPr lang="en-US" b="0" i="1" smtClean="0">
                          <a:latin typeface="Cambria Math"/>
                        </a:rPr>
                        <m:t>=2</m:t>
                      </m:r>
                      <m:d>
                        <m:dPr>
                          <m:ctrlPr>
                            <a:rPr lang="en-US" b="0" i="1" smtClean="0">
                              <a:latin typeface="Cambria Math" panose="02040503050406030204" pitchFamily="18" charset="0"/>
                            </a:rPr>
                          </m:ctrlPr>
                        </m:dPr>
                        <m:e>
                          <m:r>
                            <a:rPr lang="en-US" b="0" i="1" smtClean="0">
                              <a:latin typeface="Cambria Math"/>
                            </a:rPr>
                            <m:t>72°</m:t>
                          </m:r>
                        </m:e>
                      </m:d>
                      <m:r>
                        <a:rPr lang="en-US" b="0" i="1" smtClean="0">
                          <a:latin typeface="Cambria Math"/>
                        </a:rPr>
                        <m:t>=144°</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9𝑥=80−𝑥</a:t>
                </a:r>
                <a:endParaRPr lang="en-US" b="0" dirty="0" smtClean="0"/>
              </a:p>
              <a:p>
                <a:r>
                  <a:rPr lang="en-US" b="0" i="0" smtClean="0">
                    <a:latin typeface="Cambria Math"/>
                  </a:rPr>
                  <a:t>10𝑥=80</a:t>
                </a:r>
                <a:endParaRPr lang="en-US" b="0" dirty="0" smtClean="0"/>
              </a:p>
              <a:p>
                <a:r>
                  <a:rPr lang="en-US" b="0" i="0" smtClean="0">
                    <a:latin typeface="Cambria Math"/>
                  </a:rPr>
                  <a:t>𝑥=8</a:t>
                </a:r>
                <a:endParaRPr lang="en-US" b="0" dirty="0" smtClean="0"/>
              </a:p>
              <a:p>
                <a:r>
                  <a:rPr lang="en-US" b="0" i="0" smtClean="0">
                    <a:latin typeface="Cambria Math"/>
                  </a:rPr>
                  <a:t>𝑚⏜𝐶𝐷=9(8)=72°</a:t>
                </a:r>
                <a:endParaRPr lang="en-US" b="0" dirty="0" smtClean="0"/>
              </a:p>
              <a:p>
                <a:endParaRPr lang="en-US" dirty="0" smtClean="0"/>
              </a:p>
              <a:p>
                <a:r>
                  <a:rPr lang="en-US" b="0" i="0" smtClean="0">
                    <a:latin typeface="Cambria Math"/>
                  </a:rPr>
                  <a:t>𝑚⏜𝐶𝐸=2(72°)=144°</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22</a:t>
            </a:fld>
            <a:endParaRPr lang="en-US"/>
          </a:p>
        </p:txBody>
      </p:sp>
    </p:spTree>
    <p:extLst>
      <p:ext uri="{BB962C8B-B14F-4D97-AF65-F5344CB8AC3E}">
        <p14:creationId xmlns:p14="http://schemas.microsoft.com/office/powerpoint/2010/main" val="421572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23</a:t>
            </a:fld>
            <a:endParaRPr lang="en-US"/>
          </a:p>
        </p:txBody>
      </p:sp>
    </p:spTree>
    <p:extLst>
      <p:ext uri="{BB962C8B-B14F-4D97-AF65-F5344CB8AC3E}">
        <p14:creationId xmlns:p14="http://schemas.microsoft.com/office/powerpoint/2010/main" val="3100936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4</m:t>
                      </m:r>
                      <m:r>
                        <a:rPr lang="en-US" b="0" i="1" smtClean="0">
                          <a:latin typeface="Cambria Math"/>
                        </a:rPr>
                        <m:t>𝑥</m:t>
                      </m:r>
                      <m:r>
                        <a:rPr lang="en-US" b="0" i="1" smtClean="0">
                          <a:latin typeface="Cambria Math"/>
                        </a:rPr>
                        <m:t>+1=</m:t>
                      </m:r>
                      <m:r>
                        <a:rPr lang="en-US" b="0" i="1" smtClean="0">
                          <a:latin typeface="Cambria Math"/>
                        </a:rPr>
                        <m:t>𝑥</m:t>
                      </m:r>
                      <m:r>
                        <a:rPr lang="en-US" b="0" i="1" smtClean="0">
                          <a:latin typeface="Cambria Math"/>
                        </a:rPr>
                        <m:t>+8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𝑥</m:t>
                      </m:r>
                      <m:r>
                        <a:rPr lang="en-US" b="0" i="1" smtClean="0">
                          <a:latin typeface="Cambria Math"/>
                        </a:rPr>
                        <m:t>+1=8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𝑥</m:t>
                      </m:r>
                      <m:r>
                        <a:rPr lang="en-US" b="0" i="1" smtClean="0">
                          <a:latin typeface="Cambria Math"/>
                        </a:rPr>
                        <m:t>=7</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m:t>
                          </m:r>
                        </m:num>
                        <m:den>
                          <m:r>
                            <a:rPr lang="en-US" b="0" i="1" smtClean="0">
                              <a:latin typeface="Cambria Math"/>
                            </a:rPr>
                            <m:t>3</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4𝑥+1=𝑥+8</a:t>
                </a:r>
                <a:endParaRPr lang="en-US" b="0" dirty="0" smtClean="0"/>
              </a:p>
              <a:p>
                <a:r>
                  <a:rPr lang="en-US" b="0" i="0" smtClean="0">
                    <a:latin typeface="Cambria Math"/>
                  </a:rPr>
                  <a:t>3𝑥+1=8</a:t>
                </a:r>
                <a:endParaRPr lang="en-US" b="0" dirty="0" smtClean="0"/>
              </a:p>
              <a:p>
                <a:r>
                  <a:rPr lang="en-US" b="0" i="0" smtClean="0">
                    <a:latin typeface="Cambria Math"/>
                  </a:rPr>
                  <a:t>3𝑥=7</a:t>
                </a:r>
                <a:endParaRPr lang="en-US" b="0" dirty="0" smtClean="0"/>
              </a:p>
              <a:p>
                <a:r>
                  <a:rPr lang="en-US" b="0" i="0" smtClean="0">
                    <a:latin typeface="Cambria Math"/>
                  </a:rPr>
                  <a:t>𝑥=7/3</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24</a:t>
            </a:fld>
            <a:endParaRPr lang="en-US"/>
          </a:p>
        </p:txBody>
      </p:sp>
    </p:spTree>
    <p:extLst>
      <p:ext uri="{BB962C8B-B14F-4D97-AF65-F5344CB8AC3E}">
        <p14:creationId xmlns:p14="http://schemas.microsoft.com/office/powerpoint/2010/main" val="1984080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25</a:t>
            </a:fld>
            <a:endParaRPr lang="en-US"/>
          </a:p>
        </p:txBody>
      </p:sp>
    </p:spTree>
    <p:extLst>
      <p:ext uri="{BB962C8B-B14F-4D97-AF65-F5344CB8AC3E}">
        <p14:creationId xmlns:p14="http://schemas.microsoft.com/office/powerpoint/2010/main" val="319969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26</a:t>
            </a:fld>
            <a:endParaRPr lang="en-US"/>
          </a:p>
        </p:txBody>
      </p:sp>
    </p:spTree>
    <p:extLst>
      <p:ext uri="{BB962C8B-B14F-4D97-AF65-F5344CB8AC3E}">
        <p14:creationId xmlns:p14="http://schemas.microsoft.com/office/powerpoint/2010/main" val="1551443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27</a:t>
            </a:fld>
            <a:endParaRPr lang="en-US"/>
          </a:p>
        </p:txBody>
      </p:sp>
    </p:spTree>
    <p:extLst>
      <p:ext uri="{BB962C8B-B14F-4D97-AF65-F5344CB8AC3E}">
        <p14:creationId xmlns:p14="http://schemas.microsoft.com/office/powerpoint/2010/main" val="3549871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28</a:t>
            </a:fld>
            <a:endParaRPr lang="en-US"/>
          </a:p>
        </p:txBody>
      </p:sp>
    </p:spTree>
    <p:extLst>
      <p:ext uri="{BB962C8B-B14F-4D97-AF65-F5344CB8AC3E}">
        <p14:creationId xmlns:p14="http://schemas.microsoft.com/office/powerpoint/2010/main" val="91409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29</a:t>
            </a:fld>
            <a:endParaRPr lang="en-US"/>
          </a:p>
        </p:txBody>
      </p:sp>
    </p:spTree>
    <p:extLst>
      <p:ext uri="{BB962C8B-B14F-4D97-AF65-F5344CB8AC3E}">
        <p14:creationId xmlns:p14="http://schemas.microsoft.com/office/powerpoint/2010/main" val="2275477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1DDE2-F9BF-49E3-89A3-79CCACF3F45D}" type="slidenum">
              <a:rPr lang="en-US"/>
              <a:pPr/>
              <a:t>30</a:t>
            </a:fld>
            <a:endParaRPr lang="en-US"/>
          </a:p>
        </p:txBody>
      </p:sp>
      <p:sp>
        <p:nvSpPr>
          <p:cNvPr id="3379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33795" name="Rectangle 3"/>
              <p:cNvSpPr>
                <a:spLocks noGrp="1" noChangeArrowheads="1"/>
              </p:cNvSpPr>
              <p:nvPr>
                <p:ph type="body" idx="1"/>
              </p:nvPr>
            </p:nvSpPr>
            <p:spPr/>
            <p:txBody>
              <a:bodyPr/>
              <a:lstStyle/>
              <a:p>
                <a:pPr>
                  <a:buFont typeface="Wingdings" pitchFamily="2" charset="2"/>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r>
                        <a:rPr lang="en-US" b="0" i="1" smtClean="0">
                          <a:latin typeface="Cambria Math"/>
                        </a:rPr>
                        <m:t>90°=45°</m:t>
                      </m:r>
                    </m:oMath>
                  </m:oMathPara>
                </a14:m>
                <a:endParaRPr lang="en-US" b="0" dirty="0"/>
              </a:p>
              <a:p>
                <a:pPr>
                  <a:buFont typeface="Wingdings" pitchFamily="2" charset="2"/>
                  <a:buNone/>
                </a:pPr>
                <a:endParaRPr lang="en-US" dirty="0"/>
              </a:p>
              <a:p>
                <a:pPr>
                  <a:buFont typeface="Wingdings" pitchFamily="2" charset="2"/>
                  <a:buNone/>
                </a:pPr>
                <a14:m>
                  <m:oMathPara xmlns:m="http://schemas.openxmlformats.org/officeDocument/2006/math">
                    <m:oMathParaPr>
                      <m:jc m:val="centerGroup"/>
                    </m:oMathParaPr>
                    <m:oMath xmlns:m="http://schemas.openxmlformats.org/officeDocument/2006/math">
                      <m:r>
                        <a:rPr lang="en-US" b="0" i="1" smtClean="0">
                          <a:latin typeface="Cambria Math"/>
                        </a:rPr>
                        <m:t>72°</m:t>
                      </m:r>
                    </m:oMath>
                  </m:oMathPara>
                </a14:m>
                <a:endParaRPr lang="en-US" dirty="0"/>
              </a:p>
            </p:txBody>
          </p:sp>
        </mc:Choice>
        <mc:Fallback xmlns="">
          <p:sp>
            <p:nvSpPr>
              <p:cNvPr id="33795" name="Rectangle 3"/>
              <p:cNvSpPr>
                <a:spLocks noGrp="1" noChangeArrowheads="1"/>
              </p:cNvSpPr>
              <p:nvPr>
                <p:ph type="body" idx="1"/>
              </p:nvPr>
            </p:nvSpPr>
            <p:spPr/>
            <p:txBody>
              <a:bodyPr/>
              <a:lstStyle/>
              <a:p>
                <a:pPr>
                  <a:buFont typeface="Wingdings" pitchFamily="2" charset="2"/>
                  <a:buNone/>
                </a:pPr>
                <a:r>
                  <a:rPr lang="en-US" b="0" i="0" smtClean="0">
                    <a:latin typeface="Cambria Math"/>
                  </a:rPr>
                  <a:t>1/2 90°=45°</a:t>
                </a:r>
                <a:endParaRPr lang="en-US" b="0" dirty="0" smtClean="0"/>
              </a:p>
              <a:p>
                <a:pPr>
                  <a:buFont typeface="Wingdings" pitchFamily="2" charset="2"/>
                  <a:buNone/>
                </a:pPr>
                <a:endParaRPr lang="en-US" dirty="0" smtClean="0"/>
              </a:p>
              <a:p>
                <a:pPr>
                  <a:buFont typeface="Wingdings" pitchFamily="2" charset="2"/>
                  <a:buNone/>
                </a:pPr>
                <a:r>
                  <a:rPr lang="en-US" b="0" i="0" smtClean="0">
                    <a:latin typeface="Cambria Math"/>
                  </a:rPr>
                  <a:t>72°</a:t>
                </a:r>
                <a:endParaRPr lang="en-US" dirty="0"/>
              </a:p>
            </p:txBody>
          </p:sp>
        </mc:Fallback>
      </mc:AlternateContent>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F0342-D97C-4823-8594-9A3C3FA83E74}" type="slidenum">
              <a:rPr lang="en-US"/>
              <a:pPr/>
              <a:t>4</a:t>
            </a:fld>
            <a:endParaRPr lang="en-US"/>
          </a:p>
        </p:txBody>
      </p:sp>
      <p:sp>
        <p:nvSpPr>
          <p:cNvPr id="13314" name="Rectangle 2"/>
          <p:cNvSpPr>
            <a:spLocks noGrp="1" noRot="1" noChangeAspect="1" noChangeArrowheads="1" noTextEdit="1"/>
          </p:cNvSpPr>
          <p:nvPr>
            <p:ph type="sldImg"/>
          </p:nvPr>
        </p:nvSpPr>
        <p:spPr>
          <a:xfrm>
            <a:off x="381000" y="685800"/>
            <a:ext cx="6096000" cy="3429000"/>
          </a:xfrm>
          <a:ln/>
        </p:spPr>
      </p:sp>
      <p:sp>
        <p:nvSpPr>
          <p:cNvPr id="13315" name="Rectangle 3"/>
          <p:cNvSpPr>
            <a:spLocks noGrp="1" noChangeArrowheads="1"/>
          </p:cNvSpPr>
          <p:nvPr>
            <p:ph type="body" idx="1"/>
          </p:nvPr>
        </p:nvSpPr>
        <p:spPr/>
        <p:txBody>
          <a:bodyPr/>
          <a:lstStyle/>
          <a:p>
            <a:r>
              <a:rPr lang="en-US" dirty="0">
                <a:sym typeface="Wingdings" pitchFamily="2" charset="2"/>
              </a:rPr>
              <a:t></a:t>
            </a:r>
            <a:r>
              <a:rPr lang="en-US" dirty="0"/>
              <a:t> 16/2 = 8 feet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+82°=180°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=98°</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+68°=180°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=112°</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8</m:t>
                      </m:r>
                      <m:r>
                        <a:rPr lang="en-US" b="0" i="1" smtClean="0">
                          <a:latin typeface="Cambria Math"/>
                        </a:rPr>
                        <m:t>𝑥</m:t>
                      </m:r>
                      <m:r>
                        <a:rPr lang="en-US" b="0" i="1" smtClean="0">
                          <a:latin typeface="Cambria Math"/>
                        </a:rPr>
                        <m:t>+10</m:t>
                      </m:r>
                      <m:r>
                        <a:rPr lang="en-US" b="0" i="1" smtClean="0">
                          <a:latin typeface="Cambria Math"/>
                        </a:rPr>
                        <m:t>𝑥</m:t>
                      </m:r>
                      <m:r>
                        <a:rPr lang="en-US" b="0" i="1" smtClean="0">
                          <a:latin typeface="Cambria Math"/>
                        </a:rPr>
                        <m:t>=180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18</m:t>
                      </m:r>
                      <m:r>
                        <a:rPr lang="en-US" b="0" i="1" smtClean="0">
                          <a:latin typeface="Cambria Math"/>
                        </a:rPr>
                        <m:t>𝑥</m:t>
                      </m:r>
                      <m:r>
                        <a:rPr lang="en-US" b="0" i="1" smtClean="0">
                          <a:latin typeface="Cambria Math"/>
                        </a:rPr>
                        <m:t>=180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𝑥</m:t>
                      </m:r>
                      <m:r>
                        <a:rPr lang="en-US" b="0" i="1" smtClean="0">
                          <a:latin typeface="Cambria Math"/>
                        </a:rPr>
                        <m:t>=10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𝑐</m:t>
                          </m:r>
                          <m:r>
                            <a:rPr lang="en-US" b="0" i="1" smtClean="0">
                              <a:latin typeface="Cambria Math"/>
                            </a:rPr>
                            <m:t>−6</m:t>
                          </m:r>
                        </m:e>
                      </m:d>
                      <m:r>
                        <a:rPr lang="en-US" b="0" i="1" smtClean="0">
                          <a:latin typeface="Cambria Math"/>
                        </a:rPr>
                        <m:t>=180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𝑐</m:t>
                      </m:r>
                      <m:r>
                        <a:rPr lang="en-US" b="0" i="1" smtClean="0">
                          <a:latin typeface="Cambria Math"/>
                        </a:rPr>
                        <m:t>−6=180</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m:t>
                      </m:r>
                      <m:r>
                        <a:rPr lang="en-US" b="0" i="1" smtClean="0">
                          <a:latin typeface="Cambria Math"/>
                        </a:rPr>
                        <m:t>𝑐</m:t>
                      </m:r>
                      <m:r>
                        <a:rPr lang="en-US" b="0" i="1" smtClean="0">
                          <a:latin typeface="Cambria Math"/>
                        </a:rPr>
                        <m:t>=186</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=62</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𝑥+82°=180°</a:t>
                </a:r>
                <a:endParaRPr lang="en-US" b="0" dirty="0" smtClean="0"/>
              </a:p>
              <a:p>
                <a:r>
                  <a:rPr lang="en-US" b="0" i="0" smtClean="0">
                    <a:latin typeface="Cambria Math"/>
                  </a:rPr>
                  <a:t>𝑥=98°</a:t>
                </a:r>
                <a:endParaRPr lang="en-US" b="0" dirty="0" smtClean="0"/>
              </a:p>
              <a:p>
                <a:r>
                  <a:rPr lang="en-US" b="0" i="0" smtClean="0">
                    <a:latin typeface="Cambria Math"/>
                  </a:rPr>
                  <a:t>𝑦+68°=180°</a:t>
                </a:r>
                <a:endParaRPr lang="en-US" b="0" dirty="0" smtClean="0"/>
              </a:p>
              <a:p>
                <a:r>
                  <a:rPr lang="en-US" b="0" i="0" smtClean="0">
                    <a:latin typeface="Cambria Math"/>
                  </a:rPr>
                  <a:t>𝑦=112°</a:t>
                </a:r>
                <a:endParaRPr lang="en-US" b="0" dirty="0" smtClean="0"/>
              </a:p>
              <a:p>
                <a:endParaRPr lang="en-US" dirty="0" smtClean="0"/>
              </a:p>
              <a:p>
                <a:r>
                  <a:rPr lang="en-US" b="0" i="0" smtClean="0">
                    <a:latin typeface="Cambria Math"/>
                  </a:rPr>
                  <a:t>8𝑥+10𝑥=180</a:t>
                </a:r>
                <a:endParaRPr lang="en-US" b="0" dirty="0" smtClean="0"/>
              </a:p>
              <a:p>
                <a:r>
                  <a:rPr lang="en-US" b="0" i="0" smtClean="0">
                    <a:latin typeface="Cambria Math"/>
                  </a:rPr>
                  <a:t>18𝑥=180</a:t>
                </a:r>
                <a:endParaRPr lang="en-US" b="0" dirty="0" smtClean="0"/>
              </a:p>
              <a:p>
                <a:r>
                  <a:rPr lang="en-US" b="0" i="0" smtClean="0">
                    <a:latin typeface="Cambria Math"/>
                  </a:rPr>
                  <a:t>𝑥=10</a:t>
                </a:r>
                <a:endParaRPr lang="en-US" b="0" dirty="0" smtClean="0"/>
              </a:p>
              <a:p>
                <a:r>
                  <a:rPr lang="en-US" b="0" i="0" smtClean="0">
                    <a:latin typeface="Cambria Math"/>
                  </a:rPr>
                  <a:t>𝑐+(2𝑐−6)=180</a:t>
                </a:r>
                <a:endParaRPr lang="en-US" b="0" dirty="0" smtClean="0"/>
              </a:p>
              <a:p>
                <a:r>
                  <a:rPr lang="en-US" b="0" i="0" smtClean="0">
                    <a:latin typeface="Cambria Math"/>
                  </a:rPr>
                  <a:t>3𝑐−6=180</a:t>
                </a:r>
                <a:endParaRPr lang="en-US" b="0" dirty="0" smtClean="0"/>
              </a:p>
              <a:p>
                <a:r>
                  <a:rPr lang="en-US" b="0" i="0" smtClean="0">
                    <a:latin typeface="Cambria Math"/>
                  </a:rPr>
                  <a:t>3𝑐=186</a:t>
                </a:r>
                <a:endParaRPr lang="en-US" b="0" dirty="0" smtClean="0"/>
              </a:p>
              <a:p>
                <a:r>
                  <a:rPr lang="en-US" b="0" i="0" smtClean="0">
                    <a:latin typeface="Cambria Math"/>
                  </a:rPr>
                  <a:t>𝑐=62</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31</a:t>
            </a:fld>
            <a:endParaRPr lang="en-US"/>
          </a:p>
        </p:txBody>
      </p:sp>
    </p:spTree>
    <p:extLst>
      <p:ext uri="{BB962C8B-B14F-4D97-AF65-F5344CB8AC3E}">
        <p14:creationId xmlns:p14="http://schemas.microsoft.com/office/powerpoint/2010/main" val="1107475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32</a:t>
            </a:fld>
            <a:endParaRPr lang="en-US"/>
          </a:p>
        </p:txBody>
      </p:sp>
    </p:spTree>
    <p:extLst>
      <p:ext uri="{BB962C8B-B14F-4D97-AF65-F5344CB8AC3E}">
        <p14:creationId xmlns:p14="http://schemas.microsoft.com/office/powerpoint/2010/main" val="602633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C2E1F-4163-42D8-A553-26FE242BBCF1}" type="slidenum">
              <a:rPr lang="en-US"/>
              <a:pPr/>
              <a:t>33</a:t>
            </a:fld>
            <a:endParaRPr lang="en-US"/>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r>
              <a:rPr lang="en-US" dirty="0"/>
              <a:t>ANS:  </a:t>
            </a:r>
            <a:r>
              <a:rPr lang="en-US" dirty="0">
                <a:sym typeface="Symbol" pitchFamily="18" charset="2"/>
              </a:rPr>
              <a:t></a:t>
            </a:r>
            <a:r>
              <a:rPr lang="en-US" dirty="0"/>
              <a:t> = ½ arc </a:t>
            </a:r>
            <a:r>
              <a:rPr lang="en-US" dirty="0">
                <a:sym typeface="Wingdings" pitchFamily="2" charset="2"/>
              </a:rPr>
              <a:t></a:t>
            </a:r>
            <a:r>
              <a:rPr lang="en-US" dirty="0"/>
              <a:t> 36</a:t>
            </a:r>
            <a:r>
              <a:rPr lang="en-US" dirty="0">
                <a:sym typeface="Symbol" pitchFamily="18" charset="2"/>
              </a:rPr>
              <a:t></a:t>
            </a:r>
            <a:r>
              <a:rPr lang="en-US" dirty="0"/>
              <a:t> = ½ x </a:t>
            </a:r>
            <a:r>
              <a:rPr lang="en-US" dirty="0">
                <a:sym typeface="Wingdings" pitchFamily="2" charset="2"/>
              </a:rPr>
              <a:t></a:t>
            </a:r>
            <a:r>
              <a:rPr lang="en-US" dirty="0"/>
              <a:t> x = 72</a:t>
            </a:r>
            <a:r>
              <a:rPr lang="en-US" dirty="0">
                <a:sym typeface="Symbol" pitchFamily="18" charset="2"/>
              </a:rPr>
              <a:t></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C6397-06B4-45E9-9E75-DB4CD65178B0}" type="slidenum">
              <a:rPr lang="en-US"/>
              <a:pPr/>
              <a:t>34</a:t>
            </a:fld>
            <a:endParaRPr lang="en-US"/>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p:txBody>
          <a:bodyPr/>
          <a:lstStyle/>
          <a:p>
            <a:r>
              <a:rPr lang="en-US" dirty="0"/>
              <a:t>ANS:  m</a:t>
            </a:r>
            <a:r>
              <a:rPr lang="en-US" dirty="0">
                <a:sym typeface="Symbol" pitchFamily="18" charset="2"/>
              </a:rPr>
              <a:t></a:t>
            </a:r>
            <a:r>
              <a:rPr lang="en-US" dirty="0"/>
              <a:t>3 = ½ (</a:t>
            </a:r>
            <a:r>
              <a:rPr lang="en-US" dirty="0" err="1"/>
              <a:t>mRT</a:t>
            </a:r>
            <a:r>
              <a:rPr lang="en-US" dirty="0"/>
              <a:t> + </a:t>
            </a:r>
            <a:r>
              <a:rPr lang="en-US" dirty="0" err="1"/>
              <a:t>mPQ</a:t>
            </a:r>
            <a:r>
              <a:rPr lang="en-US" dirty="0"/>
              <a:t>) </a:t>
            </a:r>
            <a:r>
              <a:rPr lang="en-US" dirty="0">
                <a:sym typeface="Wingdings" pitchFamily="2" charset="2"/>
              </a:rPr>
              <a:t></a:t>
            </a:r>
            <a:r>
              <a:rPr lang="en-US" dirty="0"/>
              <a:t> m</a:t>
            </a:r>
            <a:r>
              <a:rPr lang="en-US" dirty="0">
                <a:sym typeface="Symbol" pitchFamily="18" charset="2"/>
              </a:rPr>
              <a:t></a:t>
            </a:r>
            <a:r>
              <a:rPr lang="en-US" dirty="0"/>
              <a:t>3 = ½ (50 + 120) = ½ 170 = 85</a:t>
            </a:r>
            <a:r>
              <a:rPr lang="en-US" dirty="0">
                <a:sym typeface="Symbol" pitchFamily="18" charset="2"/>
              </a:rPr>
              <a:t></a:t>
            </a:r>
            <a:r>
              <a:rPr lang="en-US" dirty="0"/>
              <a:t> </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F164D-78CA-4F5F-B07F-85F5124B8BF9}" type="slidenum">
              <a:rPr lang="en-US"/>
              <a:pPr/>
              <a:t>35</a:t>
            </a:fld>
            <a:endParaRPr lang="en-US"/>
          </a:p>
        </p:txBody>
      </p:sp>
      <p:sp>
        <p:nvSpPr>
          <p:cNvPr id="49154"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9155" name="Rectangle 3"/>
              <p:cNvSpPr>
                <a:spLocks noGrp="1" noChangeArrowheads="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𝑚</m:t>
                      </m:r>
                      <m:r>
                        <a:rPr lang="en-US" b="0" i="1" smtClean="0">
                          <a:latin typeface="Cambria Math"/>
                        </a:rPr>
                        <m:t>∠</m:t>
                      </m:r>
                      <m:r>
                        <a:rPr lang="en-US" b="0" i="1" smtClean="0">
                          <a:latin typeface="Cambria Math"/>
                        </a:rPr>
                        <m:t>𝐽</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𝐹𝐺</m:t>
                              </m:r>
                            </m:e>
                          </m:groupChr>
                          <m:r>
                            <a:rPr lang="en-US" b="0" i="1" smtClean="0">
                              <a:latin typeface="Cambria Math"/>
                            </a:rPr>
                            <m:t>−</m:t>
                          </m:r>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𝐾𝐻</m:t>
                              </m:r>
                            </m:e>
                          </m:groupCh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30°=</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°−44°</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60°=</m:t>
                      </m:r>
                      <m:r>
                        <a:rPr lang="en-US" b="0" i="1" smtClean="0">
                          <a:latin typeface="Cambria Math"/>
                        </a:rPr>
                        <m:t>𝑎</m:t>
                      </m:r>
                      <m:r>
                        <a:rPr lang="en-US" b="0" i="1" smtClean="0">
                          <a:latin typeface="Cambria Math"/>
                        </a:rPr>
                        <m:t>°−44°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𝑎</m:t>
                      </m:r>
                      <m:r>
                        <a:rPr lang="en-US" b="0" i="1" smtClean="0">
                          <a:latin typeface="Cambria Math"/>
                        </a:rPr>
                        <m:t>=104</m:t>
                      </m:r>
                    </m:oMath>
                  </m:oMathPara>
                </a14:m>
                <a:endParaRPr lang="en-US" dirty="0"/>
              </a:p>
            </p:txBody>
          </p:sp>
        </mc:Choice>
        <mc:Fallback xmlns="">
          <p:sp>
            <p:nvSpPr>
              <p:cNvPr id="49155" name="Rectangle 3"/>
              <p:cNvSpPr>
                <a:spLocks noGrp="1" noChangeArrowheads="1"/>
              </p:cNvSpPr>
              <p:nvPr>
                <p:ph type="body" idx="1"/>
              </p:nvPr>
            </p:nvSpPr>
            <p:spPr/>
            <p:txBody>
              <a:bodyPr/>
              <a:lstStyle/>
              <a:p>
                <a:r>
                  <a:rPr lang="en-US" b="0" i="0" smtClean="0">
                    <a:latin typeface="Cambria Math"/>
                  </a:rPr>
                  <a:t>𝑚∠𝐽=1/2 (𝑚⏜𝐹𝐺−𝑚⏜𝐾𝐻 )</a:t>
                </a:r>
                <a:endParaRPr lang="en-US" b="0" dirty="0" smtClean="0"/>
              </a:p>
              <a:p>
                <a:r>
                  <a:rPr lang="en-US" b="0" i="0" smtClean="0">
                    <a:latin typeface="Cambria Math"/>
                  </a:rPr>
                  <a:t>30°=1/2 (𝑎°−44°)</a:t>
                </a:r>
                <a:endParaRPr lang="en-US" b="0" dirty="0" smtClean="0"/>
              </a:p>
              <a:p>
                <a:r>
                  <a:rPr lang="en-US" b="0" i="0" smtClean="0">
                    <a:latin typeface="Cambria Math"/>
                  </a:rPr>
                  <a:t>60°=𝑎°−44°</a:t>
                </a:r>
                <a:endParaRPr lang="en-US" b="0" dirty="0" smtClean="0"/>
              </a:p>
              <a:p>
                <a:r>
                  <a:rPr lang="en-US" b="0" i="0" smtClean="0">
                    <a:latin typeface="Cambria Math"/>
                  </a:rPr>
                  <a:t>𝑎=104</a:t>
                </a:r>
                <a:endParaRPr lang="en-US" dirty="0"/>
              </a:p>
            </p:txBody>
          </p:sp>
        </mc:Fallback>
      </mc:AlternateContent>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36</a:t>
            </a:fld>
            <a:endParaRPr lang="en-US"/>
          </a:p>
        </p:txBody>
      </p:sp>
    </p:spTree>
    <p:extLst>
      <p:ext uri="{BB962C8B-B14F-4D97-AF65-F5344CB8AC3E}">
        <p14:creationId xmlns:p14="http://schemas.microsoft.com/office/powerpoint/2010/main" val="129196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09BF0-F2C4-419D-B676-6A70DA7731C1}" type="slidenum">
              <a:rPr lang="en-US"/>
              <a:pPr/>
              <a:t>37</a:t>
            </a:fld>
            <a:endParaRPr lang="en-US"/>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a:t>ANS:  The chord can be subdivided into 2 ft and 2ft since the vertical line is a diameter.  To answer the question we need to know the theorems in the section.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32B5B3-6128-464C-8CFE-9C0076593CD5}" type="slidenum">
              <a:rPr lang="en-US"/>
              <a:pPr/>
              <a:t>38</a:t>
            </a:fld>
            <a:endParaRPr lang="en-US"/>
          </a:p>
        </p:txBody>
      </p:sp>
      <p:sp>
        <p:nvSpPr>
          <p:cNvPr id="53250" name="Rectangle 2"/>
          <p:cNvSpPr>
            <a:spLocks noGrp="1" noRot="1" noChangeAspect="1"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p:txBody>
          <a:bodyPr/>
          <a:lstStyle/>
          <a:p>
            <a:r>
              <a:rPr lang="en-US" dirty="0"/>
              <a:t>2(2) = 6x </a:t>
            </a:r>
            <a:r>
              <a:rPr lang="en-US" dirty="0">
                <a:sym typeface="Wingdings" pitchFamily="2" charset="2"/>
              </a:rPr>
              <a:t></a:t>
            </a:r>
            <a:r>
              <a:rPr lang="en-US" dirty="0"/>
              <a:t> x = 4/6 = 2/3 </a:t>
            </a:r>
            <a:r>
              <a:rPr lang="en-US" dirty="0" err="1"/>
              <a:t>ft</a:t>
            </a:r>
            <a:r>
              <a:rPr lang="en-US" dirty="0"/>
              <a:t> Not much room for his head </a:t>
            </a:r>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4EE9A-6D73-4592-BEBB-97F8BF3D344F}" type="slidenum">
              <a:rPr lang="en-US"/>
              <a:pPr/>
              <a:t>39</a:t>
            </a:fld>
            <a:endParaRPr lang="en-US"/>
          </a:p>
        </p:txBody>
      </p:sp>
      <p:sp>
        <p:nvSpPr>
          <p:cNvPr id="55298"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mc:Choice xmlns:a14="http://schemas.microsoft.com/office/drawing/2010/main" Requires="a14">
          <p:sp>
            <p:nvSpPr>
              <p:cNvPr id="55299" name="Rectangle 3"/>
              <p:cNvSpPr>
                <a:spLocks noGrp="1" noChangeArrowheads="1"/>
              </p:cNvSpPr>
              <p:nvPr>
                <p:ph type="body" idx="1"/>
              </p:nvPr>
            </p:nvSpPr>
            <p:spPr/>
            <p:txBody>
              <a:bodyPr/>
              <a:lstStyle/>
              <a:p>
                <a:pPr lvl="1"/>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8</m:t>
                      </m:r>
                      <m:d>
                        <m:dPr>
                          <m:ctrlPr>
                            <a:rPr lang="en-US" i="1" dirty="0" smtClean="0">
                              <a:latin typeface="Cambria Math" panose="02040503050406030204" pitchFamily="18" charset="0"/>
                            </a:rPr>
                          </m:ctrlPr>
                        </m:dPr>
                        <m:e>
                          <m:r>
                            <a:rPr lang="en-US" i="1" dirty="0" smtClean="0">
                              <a:latin typeface="Cambria Math" panose="02040503050406030204" pitchFamily="18" charset="0"/>
                            </a:rPr>
                            <m:t>8+18</m:t>
                          </m:r>
                        </m:e>
                      </m:d>
                      <m:r>
                        <a:rPr lang="en-US" i="1" dirty="0" smtClean="0">
                          <a:latin typeface="Cambria Math" panose="02040503050406030204" pitchFamily="18" charset="0"/>
                        </a:rPr>
                        <m:t>=6</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i="1" dirty="0" smtClean="0">
                              <a:latin typeface="Cambria Math" panose="02040503050406030204" pitchFamily="18" charset="0"/>
                            </a:rPr>
                            <m:t>+6</m:t>
                          </m:r>
                        </m:e>
                      </m:d>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8</m:t>
                      </m:r>
                      <m:d>
                        <m:dPr>
                          <m:ctrlPr>
                            <a:rPr lang="en-US" i="1" dirty="0">
                              <a:latin typeface="Cambria Math" panose="02040503050406030204" pitchFamily="18" charset="0"/>
                            </a:rPr>
                          </m:ctrlPr>
                        </m:dPr>
                        <m:e>
                          <m:r>
                            <a:rPr lang="en-US" i="1" dirty="0">
                              <a:latin typeface="Cambria Math" panose="02040503050406030204" pitchFamily="18" charset="0"/>
                            </a:rPr>
                            <m:t>26</m:t>
                          </m:r>
                        </m:e>
                      </m:d>
                      <m:r>
                        <a:rPr lang="en-US" i="1" dirty="0">
                          <a:latin typeface="Cambria Math" panose="02040503050406030204" pitchFamily="18" charset="0"/>
                        </a:rPr>
                        <m:t>=6</m:t>
                      </m:r>
                      <m:r>
                        <a:rPr lang="en-US" i="1" dirty="0">
                          <a:latin typeface="Cambria Math" panose="02040503050406030204" pitchFamily="18" charset="0"/>
                        </a:rPr>
                        <m:t>𝑥</m:t>
                      </m:r>
                      <m:r>
                        <a:rPr lang="en-US" i="1" dirty="0">
                          <a:latin typeface="Cambria Math" panose="02040503050406030204" pitchFamily="18" charset="0"/>
                        </a:rPr>
                        <m:t>+36</m:t>
                      </m:r>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208=6</m:t>
                      </m:r>
                      <m:r>
                        <a:rPr lang="en-US" i="1" dirty="0">
                          <a:latin typeface="Cambria Math" panose="02040503050406030204" pitchFamily="18" charset="0"/>
                        </a:rPr>
                        <m:t>𝑥</m:t>
                      </m:r>
                      <m:r>
                        <a:rPr lang="en-US" i="1" dirty="0">
                          <a:latin typeface="Cambria Math" panose="02040503050406030204" pitchFamily="18" charset="0"/>
                        </a:rPr>
                        <m:t>+36</m:t>
                      </m:r>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172=6</m:t>
                      </m:r>
                      <m:r>
                        <a:rPr lang="en-US" i="1" dirty="0">
                          <a:latin typeface="Cambria Math" panose="02040503050406030204" pitchFamily="18" charset="0"/>
                        </a:rPr>
                        <m:t>𝑥</m:t>
                      </m:r>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28.67=</m:t>
                      </m:r>
                      <m:r>
                        <a:rPr lang="en-US" i="1" dirty="0">
                          <a:latin typeface="Cambria Math" panose="02040503050406030204" pitchFamily="18" charset="0"/>
                        </a:rPr>
                        <m:t>𝑥</m:t>
                      </m:r>
                    </m:oMath>
                  </m:oMathPara>
                </a14:m>
                <a:endParaRPr lang="en-US" dirty="0"/>
              </a:p>
              <a:p>
                <a:endParaRPr lang="en-US" dirty="0"/>
              </a:p>
            </p:txBody>
          </p:sp>
        </mc:Choice>
        <mc:Fallback>
          <p:sp>
            <p:nvSpPr>
              <p:cNvPr id="55299" name="Rectangle 3"/>
              <p:cNvSpPr>
                <a:spLocks noGrp="1" noChangeArrowheads="1"/>
              </p:cNvSpPr>
              <p:nvPr>
                <p:ph type="body" idx="1"/>
              </p:nvPr>
            </p:nvSpPr>
            <p:spPr/>
            <p:txBody>
              <a:bodyPr/>
              <a:lstStyle/>
              <a:p>
                <a:pPr lvl="1"/>
                <a:r>
                  <a:rPr lang="en-US" i="0" dirty="0">
                    <a:latin typeface="Cambria Math" panose="02040503050406030204" pitchFamily="18" charset="0"/>
                  </a:rPr>
                  <a:t>8(8+18)=6(𝑥+6)</a:t>
                </a:r>
                <a:endParaRPr lang="en-US" i="1" dirty="0">
                  <a:latin typeface="Cambria Math" panose="02040503050406030204" pitchFamily="18" charset="0"/>
                </a:endParaRPr>
              </a:p>
              <a:p>
                <a:pPr lvl="1"/>
                <a:r>
                  <a:rPr lang="en-US" i="0" dirty="0">
                    <a:latin typeface="Cambria Math" panose="02040503050406030204" pitchFamily="18" charset="0"/>
                  </a:rPr>
                  <a:t>8(26)=6𝑥+36</a:t>
                </a:r>
                <a:endParaRPr lang="en-US" i="1" dirty="0">
                  <a:latin typeface="Cambria Math" panose="02040503050406030204" pitchFamily="18" charset="0"/>
                </a:endParaRPr>
              </a:p>
              <a:p>
                <a:pPr lvl="1"/>
                <a:r>
                  <a:rPr lang="en-US" i="0" dirty="0">
                    <a:latin typeface="Cambria Math" panose="02040503050406030204" pitchFamily="18" charset="0"/>
                  </a:rPr>
                  <a:t>208=6𝑥+36</a:t>
                </a:r>
                <a:endParaRPr lang="en-US" i="1" dirty="0">
                  <a:latin typeface="Cambria Math" panose="02040503050406030204" pitchFamily="18" charset="0"/>
                </a:endParaRPr>
              </a:p>
              <a:p>
                <a:pPr lvl="1"/>
                <a:r>
                  <a:rPr lang="en-US" i="0" dirty="0">
                    <a:latin typeface="Cambria Math" panose="02040503050406030204" pitchFamily="18" charset="0"/>
                  </a:rPr>
                  <a:t>172=6𝑥</a:t>
                </a:r>
                <a:endParaRPr lang="en-US" i="1" dirty="0">
                  <a:latin typeface="Cambria Math" panose="02040503050406030204" pitchFamily="18" charset="0"/>
                </a:endParaRPr>
              </a:p>
              <a:p>
                <a:pPr lvl="1"/>
                <a:r>
                  <a:rPr lang="en-US" i="0" dirty="0">
                    <a:latin typeface="Cambria Math" panose="02040503050406030204" pitchFamily="18" charset="0"/>
                  </a:rPr>
                  <a:t>28.67=𝑥</a:t>
                </a:r>
                <a:endParaRPr lang="en-US" dirty="0"/>
              </a:p>
              <a:p>
                <a:endParaRPr lang="en-US" dirty="0"/>
              </a:p>
            </p:txBody>
          </p:sp>
        </mc:Fallback>
      </mc:AlternateContent>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BAA04-BD0A-4E7E-90BD-9F2372791C4A}" type="slidenum">
              <a:rPr lang="en-US"/>
              <a:pPr/>
              <a:t>40</a:t>
            </a:fld>
            <a:endParaRPr lang="en-US"/>
          </a:p>
        </p:txBody>
      </p:sp>
      <p:sp>
        <p:nvSpPr>
          <p:cNvPr id="57346"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mc:Choice xmlns:a14="http://schemas.microsoft.com/office/drawing/2010/main" Requires="a14">
          <p:sp>
            <p:nvSpPr>
              <p:cNvPr id="57347" name="Rectangle 3"/>
              <p:cNvSpPr>
                <a:spLocks noGrp="1" noChangeArrowheads="1"/>
              </p:cNvSpPr>
              <p:nvPr>
                <p:ph type="body" idx="1"/>
              </p:nvPr>
            </p:nvSpPr>
            <p:spPr/>
            <p:txBody>
              <a:bodyPr/>
              <a:lstStyle/>
              <a:p>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i="1" dirty="0" smtClean="0">
                              <a:latin typeface="Cambria Math" panose="02040503050406030204" pitchFamily="18" charset="0"/>
                            </a:rPr>
                            <m:t>2</m:t>
                          </m:r>
                        </m:sup>
                      </m:sSup>
                      <m:r>
                        <a:rPr lang="en-US" i="1" dirty="0">
                          <a:latin typeface="Cambria Math" panose="02040503050406030204" pitchFamily="18" charset="0"/>
                        </a:rPr>
                        <m:t>=5</m:t>
                      </m:r>
                      <m:d>
                        <m:dPr>
                          <m:ctrlPr>
                            <a:rPr lang="en-US" i="1" dirty="0">
                              <a:latin typeface="Cambria Math" panose="02040503050406030204" pitchFamily="18" charset="0"/>
                            </a:rPr>
                          </m:ctrlPr>
                        </m:dPr>
                        <m:e>
                          <m:r>
                            <a:rPr lang="en-US" i="1" dirty="0">
                              <a:latin typeface="Cambria Math" panose="02040503050406030204" pitchFamily="18" charset="0"/>
                            </a:rPr>
                            <m:t>4+5</m:t>
                          </m:r>
                        </m:e>
                      </m:d>
                    </m:oMath>
                  </m:oMathPara>
                </a14:m>
                <a:endParaRPr lang="en-US"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2</m:t>
                          </m:r>
                        </m:sup>
                      </m:sSup>
                      <m:r>
                        <a:rPr lang="en-US" i="1" dirty="0">
                          <a:latin typeface="Cambria Math" panose="02040503050406030204" pitchFamily="18" charset="0"/>
                        </a:rPr>
                        <m:t>=5</m:t>
                      </m:r>
                      <m:d>
                        <m:dPr>
                          <m:ctrlPr>
                            <a:rPr lang="en-US" i="1" dirty="0">
                              <a:latin typeface="Cambria Math" panose="02040503050406030204" pitchFamily="18" charset="0"/>
                            </a:rPr>
                          </m:ctrlPr>
                        </m:dPr>
                        <m:e>
                          <m:r>
                            <a:rPr lang="en-US" i="1" dirty="0">
                              <a:latin typeface="Cambria Math" panose="02040503050406030204" pitchFamily="18" charset="0"/>
                            </a:rPr>
                            <m:t>9</m:t>
                          </m:r>
                        </m:e>
                      </m:d>
                    </m:oMath>
                  </m:oMathPara>
                </a14:m>
                <a:endParaRPr lang="en-US"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2</m:t>
                          </m:r>
                        </m:sup>
                      </m:sSup>
                      <m:r>
                        <a:rPr lang="en-US" i="1" dirty="0">
                          <a:latin typeface="Cambria Math" panose="02040503050406030204" pitchFamily="18" charset="0"/>
                        </a:rPr>
                        <m:t>=45</m:t>
                      </m:r>
                    </m:oMath>
                  </m:oMathPara>
                </a14:m>
                <a:endParaRPr lang="en-US"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𝑥</m:t>
                      </m:r>
                      <m:r>
                        <a:rPr lang="en-US" i="1" dirty="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45</m:t>
                          </m:r>
                        </m:e>
                      </m:rad>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9</m:t>
                          </m:r>
                        </m:e>
                      </m:rad>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5</m:t>
                          </m:r>
                        </m:e>
                      </m:rad>
                      <m:r>
                        <a:rPr lang="en-US" b="0" i="1" dirty="0" smtClean="0">
                          <a:latin typeface="Cambria Math" panose="02040503050406030204" pitchFamily="18" charset="0"/>
                        </a:rPr>
                        <m:t>=3</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5</m:t>
                          </m:r>
                        </m:e>
                      </m:rad>
                    </m:oMath>
                  </m:oMathPara>
                </a14:m>
                <a:endParaRPr lang="en-US" dirty="0"/>
              </a:p>
              <a:p>
                <a:endParaRPr lang="en-US" dirty="0"/>
              </a:p>
            </p:txBody>
          </p:sp>
        </mc:Choice>
        <mc:Fallback>
          <p:sp>
            <p:nvSpPr>
              <p:cNvPr id="57347" name="Rectangle 3"/>
              <p:cNvSpPr>
                <a:spLocks noGrp="1" noChangeArrowheads="1"/>
              </p:cNvSpPr>
              <p:nvPr>
                <p:ph type="body" idx="1"/>
              </p:nvPr>
            </p:nvSpPr>
            <p:spPr/>
            <p:txBody>
              <a:bodyPr/>
              <a:lstStyle/>
              <a:p>
                <a:r>
                  <a:rPr lang="en-US" i="0" dirty="0">
                    <a:latin typeface="Cambria Math" panose="02040503050406030204" pitchFamily="18" charset="0"/>
                  </a:rPr>
                  <a:t>𝑥^2=5(4+5)</a:t>
                </a:r>
                <a:endParaRPr lang="en-US" i="1" dirty="0">
                  <a:latin typeface="Cambria Math" panose="02040503050406030204" pitchFamily="18" charset="0"/>
                </a:endParaRPr>
              </a:p>
              <a:p>
                <a:r>
                  <a:rPr lang="en-US" i="0" dirty="0">
                    <a:latin typeface="Cambria Math" panose="02040503050406030204" pitchFamily="18" charset="0"/>
                  </a:rPr>
                  <a:t>𝑥</a:t>
                </a:r>
                <a:r>
                  <a:rPr lang="en-US" b="0" i="0" dirty="0">
                    <a:latin typeface="Cambria Math" panose="02040503050406030204" pitchFamily="18" charset="0"/>
                  </a:rPr>
                  <a:t>^</a:t>
                </a:r>
                <a:r>
                  <a:rPr lang="en-US" i="0" dirty="0">
                    <a:latin typeface="Cambria Math" panose="02040503050406030204" pitchFamily="18" charset="0"/>
                  </a:rPr>
                  <a:t>2=5(9)</a:t>
                </a:r>
                <a:endParaRPr lang="en-US" i="1" dirty="0">
                  <a:latin typeface="Cambria Math" panose="02040503050406030204" pitchFamily="18" charset="0"/>
                </a:endParaRPr>
              </a:p>
              <a:p>
                <a:r>
                  <a:rPr lang="en-US" i="0" dirty="0">
                    <a:latin typeface="Cambria Math" panose="02040503050406030204" pitchFamily="18" charset="0"/>
                  </a:rPr>
                  <a:t>𝑥</a:t>
                </a:r>
                <a:r>
                  <a:rPr lang="en-US" b="0" i="0" dirty="0">
                    <a:latin typeface="Cambria Math" panose="02040503050406030204" pitchFamily="18" charset="0"/>
                  </a:rPr>
                  <a:t>^</a:t>
                </a:r>
                <a:r>
                  <a:rPr lang="en-US" i="0" dirty="0">
                    <a:latin typeface="Cambria Math" panose="02040503050406030204" pitchFamily="18" charset="0"/>
                  </a:rPr>
                  <a:t>2=45</a:t>
                </a:r>
                <a:endParaRPr lang="en-US" i="1" dirty="0">
                  <a:latin typeface="Cambria Math" panose="02040503050406030204" pitchFamily="18" charset="0"/>
                </a:endParaRPr>
              </a:p>
              <a:p>
                <a:r>
                  <a:rPr lang="en-US" i="0" dirty="0">
                    <a:latin typeface="Cambria Math" panose="02040503050406030204" pitchFamily="18" charset="0"/>
                  </a:rPr>
                  <a:t>𝑥=</a:t>
                </a:r>
                <a:r>
                  <a:rPr lang="en-US" b="0" i="0" dirty="0">
                    <a:latin typeface="Cambria Math" panose="02040503050406030204" pitchFamily="18" charset="0"/>
                  </a:rPr>
                  <a:t>√45=√9 √5=3√5</a:t>
                </a:r>
                <a:endParaRPr lang="en-US" dirty="0"/>
              </a:p>
              <a:p>
                <a:endParaRPr lang="en-US" dirty="0"/>
              </a:p>
            </p:txBody>
          </p:sp>
        </mc:Fallback>
      </mc:AlternateContent>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5</a:t>
            </a:fld>
            <a:endParaRPr lang="en-US"/>
          </a:p>
        </p:txBody>
      </p:sp>
    </p:spTree>
    <p:extLst>
      <p:ext uri="{BB962C8B-B14F-4D97-AF65-F5344CB8AC3E}">
        <p14:creationId xmlns:p14="http://schemas.microsoft.com/office/powerpoint/2010/main" val="313807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41</a:t>
            </a:fld>
            <a:endParaRPr lang="en-US"/>
          </a:p>
        </p:txBody>
      </p:sp>
    </p:spTree>
    <p:extLst>
      <p:ext uri="{BB962C8B-B14F-4D97-AF65-F5344CB8AC3E}">
        <p14:creationId xmlns:p14="http://schemas.microsoft.com/office/powerpoint/2010/main" val="2676010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42</a:t>
            </a:fld>
            <a:endParaRPr lang="en-US"/>
          </a:p>
        </p:txBody>
      </p:sp>
    </p:spTree>
    <p:extLst>
      <p:ext uri="{BB962C8B-B14F-4D97-AF65-F5344CB8AC3E}">
        <p14:creationId xmlns:p14="http://schemas.microsoft.com/office/powerpoint/2010/main" val="3602422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43</a:t>
            </a:fld>
            <a:endParaRPr lang="en-US"/>
          </a:p>
        </p:txBody>
      </p:sp>
    </p:spTree>
    <p:extLst>
      <p:ext uri="{BB962C8B-B14F-4D97-AF65-F5344CB8AC3E}">
        <p14:creationId xmlns:p14="http://schemas.microsoft.com/office/powerpoint/2010/main" val="1838603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EFA996-3BE3-4E1B-8432-B1894BAB597F}" type="slidenum">
              <a:rPr lang="en-US"/>
              <a:pPr/>
              <a:t>44</a:t>
            </a:fld>
            <a:endParaRPr lang="en-US"/>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pPr lvl="2">
              <a:buFont typeface="Wingdings" pitchFamily="2" charset="2"/>
              <a:buNone/>
            </a:pPr>
            <a:r>
              <a:rPr lang="en-US" dirty="0"/>
              <a:t>center at (3, -2) and r = 4</a:t>
            </a:r>
          </a:p>
          <a:p>
            <a:pPr lvl="2">
              <a:buFont typeface="Wingdings" pitchFamily="2" charset="2"/>
              <a:buNone/>
            </a:pPr>
            <a:r>
              <a:rPr lang="en-US" dirty="0"/>
              <a:t>center at (0, -3) and r = 2</a:t>
            </a:r>
          </a:p>
          <a:p>
            <a:pPr lvl="2">
              <a:buFont typeface="Wingdings" pitchFamily="2" charset="2"/>
              <a:buChar char="à"/>
            </a:pPr>
            <a:endParaRPr lang="en-US" dirty="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DBDD-0CA3-44D4-BBA2-AFAB6D1EBD69}" type="slidenum">
              <a:rPr lang="en-US"/>
              <a:pPr/>
              <a:t>45</a:t>
            </a:fld>
            <a:endParaRPr lang="en-US"/>
          </a:p>
        </p:txBody>
      </p:sp>
      <p:sp>
        <p:nvSpPr>
          <p:cNvPr id="63490"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3491" name="Rectangle 3"/>
              <p:cNvSpPr>
                <a:spLocks noGrp="1" noChangeArrowheads="1"/>
              </p:cNvSpPr>
              <p:nvPr>
                <p:ph type="body" idx="1"/>
              </p:nvPr>
            </p:nvSpPr>
            <p:spPr/>
            <p:txBody>
              <a:bodyPr/>
              <a:lstStyle/>
              <a:p>
                <a14:m>
                  <m:oMathPara xmlns:m="http://schemas.openxmlformats.org/officeDocument/2006/math">
                    <m:oMathParaPr>
                      <m:jc m:val="centerGroup"/>
                    </m:oMathParaPr>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2</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𝑦</m:t>
                              </m:r>
                              <m:r>
                                <a:rPr lang="en-US" i="1" dirty="0" smtClean="0">
                                  <a:latin typeface="Cambria Math" panose="02040503050406030204" pitchFamily="18" charset="0"/>
                                </a:rPr>
                                <m:t>+4</m:t>
                              </m:r>
                            </m:e>
                          </m:d>
                        </m:e>
                        <m:sup>
                          <m:r>
                            <a:rPr lang="en-US" i="1" dirty="0" smtClean="0">
                              <a:latin typeface="Cambria Math" panose="02040503050406030204" pitchFamily="18" charset="0"/>
                            </a:rPr>
                            <m:t>2</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3</m:t>
                              </m:r>
                            </m:e>
                          </m:rad>
                        </m:e>
                        <m:sup>
                          <m:r>
                            <a:rPr lang="en-US" i="1" dirty="0">
                              <a:latin typeface="Cambria Math" panose="02040503050406030204" pitchFamily="18" charset="0"/>
                            </a:rPr>
                            <m:t>2</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a:latin typeface="Cambria Math" panose="02040503050406030204" pitchFamily="18" charset="0"/>
                                </a:rPr>
                                <m:t>2</m:t>
                              </m:r>
                            </m:e>
                          </m:d>
                        </m:e>
                        <m:sup>
                          <m:r>
                            <a:rPr lang="en-US" i="1" dirty="0">
                              <a:latin typeface="Cambria Math" panose="02040503050406030204" pitchFamily="18" charset="0"/>
                            </a:rPr>
                            <m:t>2</m:t>
                          </m:r>
                        </m:sup>
                      </m:sSup>
                      <m:r>
                        <a:rPr lang="en-US"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𝑦</m:t>
                              </m:r>
                              <m:r>
                                <a:rPr lang="en-US" i="1" dirty="0" smtClean="0">
                                  <a:latin typeface="Cambria Math" panose="02040503050406030204" pitchFamily="18" charset="0"/>
                                </a:rPr>
                                <m:t>+4</m:t>
                              </m:r>
                            </m:e>
                          </m:d>
                        </m:e>
                        <m:sup>
                          <m:r>
                            <a:rPr lang="en-US" i="1" dirty="0">
                              <a:latin typeface="Cambria Math" panose="02040503050406030204" pitchFamily="18" charset="0"/>
                            </a:rPr>
                            <m:t>2</m:t>
                          </m:r>
                        </m:sup>
                      </m:sSup>
                      <m:r>
                        <a:rPr lang="en-US" i="1" dirty="0" smtClean="0">
                          <a:latin typeface="Cambria Math" panose="02040503050406030204" pitchFamily="18" charset="0"/>
                        </a:rPr>
                        <m:t>=3</m:t>
                      </m:r>
                    </m:oMath>
                  </m:oMathPara>
                </a14:m>
                <a:endParaRPr lang="en-US" dirty="0"/>
              </a:p>
              <a:p>
                <a:endParaRPr lang="en-US" dirty="0"/>
              </a:p>
            </p:txBody>
          </p:sp>
        </mc:Choice>
        <mc:Fallback xmlns="">
          <p:sp>
            <p:nvSpPr>
              <p:cNvPr id="63491" name="Rectangle 3"/>
              <p:cNvSpPr>
                <a:spLocks noGrp="1" noChangeArrowheads="1"/>
              </p:cNvSpPr>
              <p:nvPr>
                <p:ph type="body" idx="1"/>
              </p:nvPr>
            </p:nvSpPr>
            <p:spPr/>
            <p:txBody>
              <a:bodyPr/>
              <a:lstStyle/>
              <a:p>
                <a:r>
                  <a:rPr lang="en-US" dirty="0" smtClean="0"/>
                  <a:t>ANS:  </a:t>
                </a:r>
                <a:r>
                  <a:rPr lang="en-US" i="0" dirty="0" smtClean="0">
                    <a:latin typeface="Cambria Math"/>
                  </a:rPr>
                  <a:t>(𝑥</a:t>
                </a:r>
                <a:r>
                  <a:rPr lang="en-US" b="0" i="0" dirty="0" smtClean="0">
                    <a:latin typeface="Cambria Math"/>
                  </a:rPr>
                  <a:t>−</a:t>
                </a:r>
                <a:r>
                  <a:rPr lang="en-US" i="0" dirty="0" smtClean="0">
                    <a:latin typeface="Cambria Math"/>
                  </a:rPr>
                  <a:t>2)</a:t>
                </a:r>
                <a:r>
                  <a:rPr lang="en-US" b="0" i="0" dirty="0" smtClean="0">
                    <a:latin typeface="Cambria Math"/>
                  </a:rPr>
                  <a:t>^</a:t>
                </a:r>
                <a:r>
                  <a:rPr lang="en-US" i="0" dirty="0" smtClean="0">
                    <a:latin typeface="Cambria Math"/>
                  </a:rPr>
                  <a:t>2+(𝑦+4)</a:t>
                </a:r>
                <a:r>
                  <a:rPr lang="en-US" b="0" i="0" dirty="0" smtClean="0">
                    <a:latin typeface="Cambria Math"/>
                  </a:rPr>
                  <a:t>^</a:t>
                </a:r>
                <a:r>
                  <a:rPr lang="en-US" i="0" dirty="0" smtClean="0">
                    <a:latin typeface="Cambria Math"/>
                  </a:rPr>
                  <a:t>2=</a:t>
                </a:r>
                <a:r>
                  <a:rPr lang="en-US" b="0" i="0" dirty="0" smtClean="0">
                    <a:latin typeface="Cambria Math"/>
                  </a:rPr>
                  <a:t>〖√3〗^</a:t>
                </a:r>
                <a:r>
                  <a:rPr lang="en-US" i="0" dirty="0">
                    <a:latin typeface="Cambria Math"/>
                  </a:rPr>
                  <a:t>2</a:t>
                </a:r>
                <a:r>
                  <a:rPr lang="en-US" b="0" i="0" dirty="0" smtClean="0">
                    <a:latin typeface="Cambria Math"/>
                  </a:rPr>
                  <a:t>→</a:t>
                </a:r>
                <a:r>
                  <a:rPr lang="en-US" i="0" dirty="0">
                    <a:latin typeface="Cambria Math"/>
                  </a:rPr>
                  <a:t>(𝑥</a:t>
                </a:r>
                <a:r>
                  <a:rPr lang="en-US" b="0" i="0" dirty="0" smtClean="0">
                    <a:latin typeface="Cambria Math"/>
                  </a:rPr>
                  <a:t>−</a:t>
                </a:r>
                <a:r>
                  <a:rPr lang="en-US" i="0" dirty="0">
                    <a:latin typeface="Cambria Math"/>
                  </a:rPr>
                  <a:t>2)</a:t>
                </a:r>
                <a:r>
                  <a:rPr lang="en-US" b="0" i="0" dirty="0" smtClean="0">
                    <a:latin typeface="Cambria Math"/>
                  </a:rPr>
                  <a:t>^</a:t>
                </a:r>
                <a:r>
                  <a:rPr lang="en-US" i="0" dirty="0">
                    <a:latin typeface="Cambria Math"/>
                  </a:rPr>
                  <a:t>2+(𝑦+4)</a:t>
                </a:r>
                <a:r>
                  <a:rPr lang="en-US" b="0" i="0" dirty="0" smtClean="0">
                    <a:latin typeface="Cambria Math"/>
                  </a:rPr>
                  <a:t>^</a:t>
                </a:r>
                <a:r>
                  <a:rPr lang="en-US" i="0" dirty="0">
                    <a:latin typeface="Cambria Math"/>
                  </a:rPr>
                  <a:t>2=3</a:t>
                </a:r>
                <a:endParaRPr lang="en-US" dirty="0"/>
              </a:p>
              <a:p>
                <a:r>
                  <a:rPr lang="en-US" dirty="0"/>
                  <a:t>ANS:  Graph the circle </a:t>
                </a:r>
                <a:r>
                  <a:rPr lang="en-US" dirty="0">
                    <a:sym typeface="Wingdings" pitchFamily="2" charset="2"/>
                  </a:rPr>
                  <a:t></a:t>
                </a:r>
                <a:r>
                  <a:rPr lang="en-US" dirty="0"/>
                  <a:t> center at (6, -2) r = 6</a:t>
                </a:r>
              </a:p>
              <a:p>
                <a:pPr lvl="3"/>
                <a:r>
                  <a:rPr lang="en-US" dirty="0"/>
                  <a:t>Graph the line (use either slope intercept or table of values)</a:t>
                </a:r>
              </a:p>
              <a:p>
                <a:pPr lvl="3"/>
                <a:r>
                  <a:rPr lang="en-US" dirty="0"/>
                  <a:t>It is a secant line</a:t>
                </a:r>
                <a:r>
                  <a:rPr lang="en-US" sz="1000" dirty="0"/>
                  <a:t> </a:t>
                </a:r>
              </a:p>
              <a:p>
                <a:endParaRPr lang="en-US" dirty="0"/>
              </a:p>
            </p:txBody>
          </p:sp>
        </mc:Fallback>
      </mc:AlternateContent>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DBDD-0CA3-44D4-BBA2-AFAB6D1EBD69}" type="slidenum">
              <a:rPr lang="en-US"/>
              <a:pPr/>
              <a:t>46</a:t>
            </a:fld>
            <a:endParaRPr lang="en-US"/>
          </a:p>
        </p:txBody>
      </p:sp>
      <p:sp>
        <p:nvSpPr>
          <p:cNvPr id="63490"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3491" name="Rectangle 3"/>
              <p:cNvSpPr>
                <a:spLocks noGrp="1" noChangeArrowheads="1"/>
              </p:cNvSpPr>
              <p:nvPr>
                <p:ph type="body" idx="1"/>
              </p:nvPr>
            </p:nvSpPr>
            <p:spPr/>
            <p:txBody>
              <a:bodyPr/>
              <a:lstStyle/>
              <a:p>
                <a:endParaRPr lang="en-US" dirty="0"/>
              </a:p>
              <a:p>
                <a:endParaRPr lang="en-US" dirty="0"/>
              </a:p>
            </p:txBody>
          </p:sp>
        </mc:Choice>
        <mc:Fallback xmlns="">
          <p:sp>
            <p:nvSpPr>
              <p:cNvPr id="63491" name="Rectangle 3"/>
              <p:cNvSpPr>
                <a:spLocks noGrp="1" noChangeArrowheads="1"/>
              </p:cNvSpPr>
              <p:nvPr>
                <p:ph type="body" idx="1"/>
              </p:nvPr>
            </p:nvSpPr>
            <p:spPr/>
            <p:txBody>
              <a:bodyPr/>
              <a:lstStyle/>
              <a:p>
                <a:r>
                  <a:rPr lang="en-US" dirty="0" smtClean="0"/>
                  <a:t>ANS:  </a:t>
                </a:r>
                <a:r>
                  <a:rPr lang="en-US" i="0" dirty="0" smtClean="0">
                    <a:latin typeface="Cambria Math"/>
                  </a:rPr>
                  <a:t>(𝑥</a:t>
                </a:r>
                <a:r>
                  <a:rPr lang="en-US" b="0" i="0" dirty="0" smtClean="0">
                    <a:latin typeface="Cambria Math"/>
                  </a:rPr>
                  <a:t>−</a:t>
                </a:r>
                <a:r>
                  <a:rPr lang="en-US" i="0" dirty="0" smtClean="0">
                    <a:latin typeface="Cambria Math"/>
                  </a:rPr>
                  <a:t>2)</a:t>
                </a:r>
                <a:r>
                  <a:rPr lang="en-US" b="0" i="0" dirty="0" smtClean="0">
                    <a:latin typeface="Cambria Math"/>
                  </a:rPr>
                  <a:t>^</a:t>
                </a:r>
                <a:r>
                  <a:rPr lang="en-US" i="0" dirty="0" smtClean="0">
                    <a:latin typeface="Cambria Math"/>
                  </a:rPr>
                  <a:t>2+(𝑦+4)</a:t>
                </a:r>
                <a:r>
                  <a:rPr lang="en-US" b="0" i="0" dirty="0" smtClean="0">
                    <a:latin typeface="Cambria Math"/>
                  </a:rPr>
                  <a:t>^</a:t>
                </a:r>
                <a:r>
                  <a:rPr lang="en-US" i="0" dirty="0" smtClean="0">
                    <a:latin typeface="Cambria Math"/>
                  </a:rPr>
                  <a:t>2=</a:t>
                </a:r>
                <a:r>
                  <a:rPr lang="en-US" b="0" i="0" dirty="0" smtClean="0">
                    <a:latin typeface="Cambria Math"/>
                  </a:rPr>
                  <a:t>〖√3〗^</a:t>
                </a:r>
                <a:r>
                  <a:rPr lang="en-US" i="0" dirty="0">
                    <a:latin typeface="Cambria Math"/>
                  </a:rPr>
                  <a:t>2</a:t>
                </a:r>
                <a:r>
                  <a:rPr lang="en-US" b="0" i="0" dirty="0" smtClean="0">
                    <a:latin typeface="Cambria Math"/>
                  </a:rPr>
                  <a:t>→</a:t>
                </a:r>
                <a:r>
                  <a:rPr lang="en-US" i="0" dirty="0">
                    <a:latin typeface="Cambria Math"/>
                  </a:rPr>
                  <a:t>(𝑥</a:t>
                </a:r>
                <a:r>
                  <a:rPr lang="en-US" b="0" i="0" dirty="0" smtClean="0">
                    <a:latin typeface="Cambria Math"/>
                  </a:rPr>
                  <a:t>−</a:t>
                </a:r>
                <a:r>
                  <a:rPr lang="en-US" i="0" dirty="0">
                    <a:latin typeface="Cambria Math"/>
                  </a:rPr>
                  <a:t>2)</a:t>
                </a:r>
                <a:r>
                  <a:rPr lang="en-US" b="0" i="0" dirty="0" smtClean="0">
                    <a:latin typeface="Cambria Math"/>
                  </a:rPr>
                  <a:t>^</a:t>
                </a:r>
                <a:r>
                  <a:rPr lang="en-US" i="0" dirty="0">
                    <a:latin typeface="Cambria Math"/>
                  </a:rPr>
                  <a:t>2+(𝑦+4)</a:t>
                </a:r>
                <a:r>
                  <a:rPr lang="en-US" b="0" i="0" dirty="0" smtClean="0">
                    <a:latin typeface="Cambria Math"/>
                  </a:rPr>
                  <a:t>^</a:t>
                </a:r>
                <a:r>
                  <a:rPr lang="en-US" i="0" dirty="0">
                    <a:latin typeface="Cambria Math"/>
                  </a:rPr>
                  <a:t>2=3</a:t>
                </a:r>
                <a:endParaRPr lang="en-US" dirty="0"/>
              </a:p>
              <a:p>
                <a:r>
                  <a:rPr lang="en-US" dirty="0"/>
                  <a:t>ANS:  Graph the circle </a:t>
                </a:r>
                <a:r>
                  <a:rPr lang="en-US" dirty="0">
                    <a:sym typeface="Wingdings" pitchFamily="2" charset="2"/>
                  </a:rPr>
                  <a:t></a:t>
                </a:r>
                <a:r>
                  <a:rPr lang="en-US" dirty="0"/>
                  <a:t> center at (6, -2) r = 6</a:t>
                </a:r>
              </a:p>
              <a:p>
                <a:pPr lvl="3"/>
                <a:r>
                  <a:rPr lang="en-US" dirty="0"/>
                  <a:t>Graph the line (use either slope intercept or table of values)</a:t>
                </a:r>
              </a:p>
              <a:p>
                <a:pPr lvl="3"/>
                <a:r>
                  <a:rPr lang="en-US" dirty="0"/>
                  <a:t>It is a secant line</a:t>
                </a:r>
                <a:r>
                  <a:rPr lang="en-US" sz="1000" dirty="0"/>
                  <a:t> </a:t>
                </a:r>
              </a:p>
              <a:p>
                <a:endParaRPr lang="en-US" dirty="0"/>
              </a:p>
            </p:txBody>
          </p:sp>
        </mc:Fallback>
      </mc:AlternateContent>
    </p:spTree>
    <p:extLst>
      <p:ext uri="{BB962C8B-B14F-4D97-AF65-F5344CB8AC3E}">
        <p14:creationId xmlns:p14="http://schemas.microsoft.com/office/powerpoint/2010/main" val="3686482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8DBDD-0CA3-44D4-BBA2-AFAB6D1EBD69}" type="slidenum">
              <a:rPr lang="en-US"/>
              <a:pPr/>
              <a:t>47</a:t>
            </a:fld>
            <a:endParaRPr lang="en-US"/>
          </a:p>
        </p:txBody>
      </p:sp>
      <p:sp>
        <p:nvSpPr>
          <p:cNvPr id="63490"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3491" name="Rectangle 3"/>
              <p:cNvSpPr>
                <a:spLocks noGrp="1" noChangeArrowheads="1"/>
              </p:cNvSpPr>
              <p:nvPr>
                <p:ph type="body" idx="1"/>
              </p:nvPr>
            </p:nvSpPr>
            <p:spPr/>
            <p:txBody>
              <a:bodyPr/>
              <a:lstStyle/>
              <a:p>
                <a:r>
                  <a:rPr lang="en-US" dirty="0"/>
                  <a:t>ANS:  Graph the circle </a:t>
                </a:r>
                <a:r>
                  <a:rPr lang="en-US" dirty="0">
                    <a:sym typeface="Wingdings" pitchFamily="2" charset="2"/>
                  </a:rPr>
                  <a:t></a:t>
                </a:r>
                <a:r>
                  <a:rPr lang="en-US" dirty="0"/>
                  <a:t> center at (4, -2) r = 6</a:t>
                </a:r>
              </a:p>
              <a:p>
                <a:pPr lvl="3"/>
                <a:r>
                  <a:rPr lang="en-US" dirty="0"/>
                  <a:t>Graph the line (use either slope intercept or table of values)</a:t>
                </a:r>
              </a:p>
              <a:p>
                <a:pPr lvl="3"/>
                <a:r>
                  <a:rPr lang="en-US" dirty="0"/>
                  <a:t>It is a secant line</a:t>
                </a:r>
                <a:r>
                  <a:rPr lang="en-US" sz="1000" dirty="0"/>
                  <a:t> </a:t>
                </a:r>
              </a:p>
              <a:p>
                <a:endParaRPr lang="en-US" dirty="0"/>
              </a:p>
            </p:txBody>
          </p:sp>
        </mc:Choice>
        <mc:Fallback xmlns="">
          <p:sp>
            <p:nvSpPr>
              <p:cNvPr id="63491" name="Rectangle 3"/>
              <p:cNvSpPr>
                <a:spLocks noGrp="1" noChangeArrowheads="1"/>
              </p:cNvSpPr>
              <p:nvPr>
                <p:ph type="body" idx="1"/>
              </p:nvPr>
            </p:nvSpPr>
            <p:spPr/>
            <p:txBody>
              <a:bodyPr/>
              <a:lstStyle/>
              <a:p>
                <a:r>
                  <a:rPr lang="en-US" dirty="0" smtClean="0"/>
                  <a:t>ANS:  </a:t>
                </a:r>
                <a:r>
                  <a:rPr lang="en-US" i="0" dirty="0" smtClean="0">
                    <a:latin typeface="Cambria Math"/>
                  </a:rPr>
                  <a:t>(𝑥</a:t>
                </a:r>
                <a:r>
                  <a:rPr lang="en-US" b="0" i="0" dirty="0" smtClean="0">
                    <a:latin typeface="Cambria Math"/>
                  </a:rPr>
                  <a:t>−</a:t>
                </a:r>
                <a:r>
                  <a:rPr lang="en-US" i="0" dirty="0" smtClean="0">
                    <a:latin typeface="Cambria Math"/>
                  </a:rPr>
                  <a:t>2)</a:t>
                </a:r>
                <a:r>
                  <a:rPr lang="en-US" b="0" i="0" dirty="0" smtClean="0">
                    <a:latin typeface="Cambria Math"/>
                  </a:rPr>
                  <a:t>^</a:t>
                </a:r>
                <a:r>
                  <a:rPr lang="en-US" i="0" dirty="0" smtClean="0">
                    <a:latin typeface="Cambria Math"/>
                  </a:rPr>
                  <a:t>2+(𝑦+4)</a:t>
                </a:r>
                <a:r>
                  <a:rPr lang="en-US" b="0" i="0" dirty="0" smtClean="0">
                    <a:latin typeface="Cambria Math"/>
                  </a:rPr>
                  <a:t>^</a:t>
                </a:r>
                <a:r>
                  <a:rPr lang="en-US" i="0" dirty="0" smtClean="0">
                    <a:latin typeface="Cambria Math"/>
                  </a:rPr>
                  <a:t>2=</a:t>
                </a:r>
                <a:r>
                  <a:rPr lang="en-US" b="0" i="0" dirty="0" smtClean="0">
                    <a:latin typeface="Cambria Math"/>
                  </a:rPr>
                  <a:t>〖√3〗^</a:t>
                </a:r>
                <a:r>
                  <a:rPr lang="en-US" i="0" dirty="0">
                    <a:latin typeface="Cambria Math"/>
                  </a:rPr>
                  <a:t>2</a:t>
                </a:r>
                <a:r>
                  <a:rPr lang="en-US" b="0" i="0" dirty="0" smtClean="0">
                    <a:latin typeface="Cambria Math"/>
                  </a:rPr>
                  <a:t>→</a:t>
                </a:r>
                <a:r>
                  <a:rPr lang="en-US" i="0" dirty="0">
                    <a:latin typeface="Cambria Math"/>
                  </a:rPr>
                  <a:t>(𝑥</a:t>
                </a:r>
                <a:r>
                  <a:rPr lang="en-US" b="0" i="0" dirty="0" smtClean="0">
                    <a:latin typeface="Cambria Math"/>
                  </a:rPr>
                  <a:t>−</a:t>
                </a:r>
                <a:r>
                  <a:rPr lang="en-US" i="0" dirty="0">
                    <a:latin typeface="Cambria Math"/>
                  </a:rPr>
                  <a:t>2)</a:t>
                </a:r>
                <a:r>
                  <a:rPr lang="en-US" b="0" i="0" dirty="0" smtClean="0">
                    <a:latin typeface="Cambria Math"/>
                  </a:rPr>
                  <a:t>^</a:t>
                </a:r>
                <a:r>
                  <a:rPr lang="en-US" i="0" dirty="0">
                    <a:latin typeface="Cambria Math"/>
                  </a:rPr>
                  <a:t>2+(𝑦+4)</a:t>
                </a:r>
                <a:r>
                  <a:rPr lang="en-US" b="0" i="0" dirty="0" smtClean="0">
                    <a:latin typeface="Cambria Math"/>
                  </a:rPr>
                  <a:t>^</a:t>
                </a:r>
                <a:r>
                  <a:rPr lang="en-US" i="0" dirty="0">
                    <a:latin typeface="Cambria Math"/>
                  </a:rPr>
                  <a:t>2=3</a:t>
                </a:r>
                <a:endParaRPr lang="en-US" dirty="0"/>
              </a:p>
              <a:p>
                <a:r>
                  <a:rPr lang="en-US" dirty="0"/>
                  <a:t>ANS:  Graph the circle </a:t>
                </a:r>
                <a:r>
                  <a:rPr lang="en-US" dirty="0">
                    <a:sym typeface="Wingdings" pitchFamily="2" charset="2"/>
                  </a:rPr>
                  <a:t></a:t>
                </a:r>
                <a:r>
                  <a:rPr lang="en-US" dirty="0"/>
                  <a:t> center at (6, -2) r = 6</a:t>
                </a:r>
              </a:p>
              <a:p>
                <a:pPr lvl="3"/>
                <a:r>
                  <a:rPr lang="en-US" dirty="0"/>
                  <a:t>Graph the line (use either slope intercept or table of values)</a:t>
                </a:r>
              </a:p>
              <a:p>
                <a:pPr lvl="3"/>
                <a:r>
                  <a:rPr lang="en-US" dirty="0"/>
                  <a:t>It is a secant line</a:t>
                </a:r>
                <a:r>
                  <a:rPr lang="en-US" sz="1000" dirty="0"/>
                  <a:t> </a:t>
                </a:r>
              </a:p>
              <a:p>
                <a:endParaRPr lang="en-US" dirty="0"/>
              </a:p>
            </p:txBody>
          </p:sp>
        </mc:Fallback>
      </mc:AlternateContent>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48</a:t>
            </a:fld>
            <a:endParaRPr lang="en-US"/>
          </a:p>
        </p:txBody>
      </p:sp>
    </p:spTree>
    <p:extLst>
      <p:ext uri="{BB962C8B-B14F-4D97-AF65-F5344CB8AC3E}">
        <p14:creationId xmlns:p14="http://schemas.microsoft.com/office/powerpoint/2010/main" val="352897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Chord</a:t>
                </a:r>
              </a:p>
              <a:p>
                <a:endParaRPr lang="en-US" dirty="0"/>
              </a:p>
              <a:p>
                <a:r>
                  <a:rPr lang="en-US" dirty="0"/>
                  <a:t>Radius</a:t>
                </a:r>
              </a:p>
              <a:p>
                <a:endParaRPr lang="en-US" dirty="0"/>
              </a:p>
              <a:p>
                <a:r>
                  <a:rPr lang="en-US" dirty="0"/>
                  <a:t>Tangent: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a:rPr>
                          <m:t>𝐷𝐸</m:t>
                        </m:r>
                      </m:e>
                    </m:acc>
                  </m:oMath>
                </a14:m>
                <a:endParaRPr lang="en-US" b="0" dirty="0"/>
              </a:p>
              <a:p>
                <a:r>
                  <a:rPr lang="en-US" dirty="0"/>
                  <a:t>Secant:</a:t>
                </a:r>
                <a:r>
                  <a:rPr lang="en-US" baseline="0" dirty="0"/>
                  <a:t> </a:t>
                </a:r>
                <a14:m>
                  <m:oMath xmlns:m="http://schemas.openxmlformats.org/officeDocument/2006/math">
                    <m:acc>
                      <m:accPr>
                        <m:chr m:val="⃡"/>
                        <m:ctrlPr>
                          <a:rPr lang="en-US" b="0" i="1" baseline="0" smtClean="0">
                            <a:latin typeface="Cambria Math" panose="02040503050406030204" pitchFamily="18" charset="0"/>
                          </a:rPr>
                        </m:ctrlPr>
                      </m:accPr>
                      <m:e>
                        <m:r>
                          <a:rPr lang="en-US" b="0" i="1" baseline="0" smtClean="0">
                            <a:latin typeface="Cambria Math"/>
                          </a:rPr>
                          <m:t>𝐴𝐺</m:t>
                        </m:r>
                      </m:e>
                    </m:acc>
                  </m:oMath>
                </a14:m>
                <a:endParaRPr lang="en-US" dirty="0"/>
              </a:p>
            </p:txBody>
          </p:sp>
        </mc:Choice>
        <mc:Fallback xmlns="">
          <p:sp>
            <p:nvSpPr>
              <p:cNvPr id="3" name="Notes Placeholder 2"/>
              <p:cNvSpPr>
                <a:spLocks noGrp="1"/>
              </p:cNvSpPr>
              <p:nvPr>
                <p:ph type="body" idx="1"/>
              </p:nvPr>
            </p:nvSpPr>
            <p:spPr/>
            <p:txBody>
              <a:bodyPr/>
              <a:lstStyle/>
              <a:p>
                <a:r>
                  <a:rPr lang="en-US" dirty="0" smtClean="0"/>
                  <a:t>Chord</a:t>
                </a:r>
              </a:p>
              <a:p>
                <a:endParaRPr lang="en-US" dirty="0" smtClean="0"/>
              </a:p>
              <a:p>
                <a:r>
                  <a:rPr lang="en-US" dirty="0" smtClean="0"/>
                  <a:t>Radius</a:t>
                </a:r>
              </a:p>
              <a:p>
                <a:endParaRPr lang="en-US" dirty="0" smtClean="0"/>
              </a:p>
              <a:p>
                <a:r>
                  <a:rPr lang="en-US" dirty="0" smtClean="0"/>
                  <a:t>Tangent: </a:t>
                </a:r>
                <a:r>
                  <a:rPr lang="en-US" b="0" i="0" smtClean="0">
                    <a:latin typeface="Cambria Math"/>
                  </a:rPr>
                  <a:t>(𝐷𝐸) ⃡</a:t>
                </a:r>
                <a:endParaRPr lang="en-US" b="0" dirty="0" smtClean="0"/>
              </a:p>
              <a:p>
                <a:r>
                  <a:rPr lang="en-US" dirty="0" smtClean="0"/>
                  <a:t>Secant:</a:t>
                </a:r>
                <a:r>
                  <a:rPr lang="en-US" baseline="0" dirty="0" smtClean="0"/>
                  <a:t> </a:t>
                </a:r>
                <a:r>
                  <a:rPr lang="en-US" b="0" i="0" baseline="0" smtClean="0">
                    <a:latin typeface="Cambria Math"/>
                  </a:rPr>
                  <a:t>(𝐴𝐺) ⃡</a:t>
                </a:r>
                <a:endParaRPr lang="en-US" dirty="0"/>
              </a:p>
            </p:txBody>
          </p:sp>
        </mc:Fallback>
      </mc:AlternateContent>
      <p:sp>
        <p:nvSpPr>
          <p:cNvPr id="4" name="Slide Number Placeholder 3"/>
          <p:cNvSpPr>
            <a:spLocks noGrp="1"/>
          </p:cNvSpPr>
          <p:nvPr>
            <p:ph type="sldNum" sz="quarter" idx="10"/>
          </p:nvPr>
        </p:nvSpPr>
        <p:spPr/>
        <p:txBody>
          <a:bodyPr/>
          <a:lstStyle/>
          <a:p>
            <a:fld id="{624005D0-8AC0-43A5-9A63-736489823548}" type="slidenum">
              <a:rPr lang="en-US" smtClean="0"/>
              <a:t>6</a:t>
            </a:fld>
            <a:endParaRPr lang="en-US"/>
          </a:p>
        </p:txBody>
      </p:sp>
    </p:spTree>
    <p:extLst>
      <p:ext uri="{BB962C8B-B14F-4D97-AF65-F5344CB8AC3E}">
        <p14:creationId xmlns:p14="http://schemas.microsoft.com/office/powerpoint/2010/main" val="256967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7</a:t>
            </a:fld>
            <a:endParaRPr lang="en-US"/>
          </a:p>
        </p:txBody>
      </p:sp>
    </p:spTree>
    <p:extLst>
      <p:ext uri="{BB962C8B-B14F-4D97-AF65-F5344CB8AC3E}">
        <p14:creationId xmlns:p14="http://schemas.microsoft.com/office/powerpoint/2010/main" val="76570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a:t>
            </a:r>
          </a:p>
          <a:p>
            <a:endParaRPr lang="en-US" dirty="0"/>
          </a:p>
          <a:p>
            <a:r>
              <a:rPr lang="en-US" dirty="0"/>
              <a:t>1</a:t>
            </a:r>
          </a:p>
          <a:p>
            <a:endParaRPr lang="en-US" dirty="0"/>
          </a:p>
          <a:p>
            <a:r>
              <a:rPr lang="en-US" dirty="0"/>
              <a:t>none</a:t>
            </a:r>
          </a:p>
        </p:txBody>
      </p:sp>
      <p:sp>
        <p:nvSpPr>
          <p:cNvPr id="4" name="Slide Number Placeholder 3"/>
          <p:cNvSpPr>
            <a:spLocks noGrp="1"/>
          </p:cNvSpPr>
          <p:nvPr>
            <p:ph type="sldNum" sz="quarter" idx="10"/>
          </p:nvPr>
        </p:nvSpPr>
        <p:spPr/>
        <p:txBody>
          <a:bodyPr/>
          <a:lstStyle/>
          <a:p>
            <a:fld id="{624005D0-8AC0-43A5-9A63-736489823548}" type="slidenum">
              <a:rPr lang="en-US" smtClean="0"/>
              <a:t>8</a:t>
            </a:fld>
            <a:endParaRPr lang="en-US"/>
          </a:p>
        </p:txBody>
      </p:sp>
    </p:spTree>
    <p:extLst>
      <p:ext uri="{BB962C8B-B14F-4D97-AF65-F5344CB8AC3E}">
        <p14:creationId xmlns:p14="http://schemas.microsoft.com/office/powerpoint/2010/main" val="163362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9</a:t>
            </a:fld>
            <a:endParaRPr lang="en-US"/>
          </a:p>
        </p:txBody>
      </p:sp>
    </p:spTree>
    <p:extLst>
      <p:ext uri="{BB962C8B-B14F-4D97-AF65-F5344CB8AC3E}">
        <p14:creationId xmlns:p14="http://schemas.microsoft.com/office/powerpoint/2010/main" val="46336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005D0-8AC0-43A5-9A63-736489823548}" type="slidenum">
              <a:rPr lang="en-US" smtClean="0"/>
              <a:t>10</a:t>
            </a:fld>
            <a:endParaRPr lang="en-US"/>
          </a:p>
        </p:txBody>
      </p:sp>
    </p:spTree>
    <p:extLst>
      <p:ext uri="{BB962C8B-B14F-4D97-AF65-F5344CB8AC3E}">
        <p14:creationId xmlns:p14="http://schemas.microsoft.com/office/powerpoint/2010/main" val="211573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4" name="Group 2"/>
          <p:cNvGrpSpPr>
            <a:grpSpLocks/>
          </p:cNvGrpSpPr>
          <p:nvPr/>
        </p:nvGrpSpPr>
        <p:grpSpPr bwMode="auto">
          <a:xfrm>
            <a:off x="-3222625" y="228600"/>
            <a:ext cx="11909425" cy="3543300"/>
            <a:chOff x="-2030" y="192"/>
            <a:chExt cx="7502" cy="2976"/>
          </a:xfrm>
        </p:grpSpPr>
        <p:sp>
          <p:nvSpPr>
            <p:cNvPr id="819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819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grpSp>
      <p:sp>
        <p:nvSpPr>
          <p:cNvPr id="8198" name="Rectangle 6"/>
          <p:cNvSpPr>
            <a:spLocks noGrp="1" noChangeArrowheads="1"/>
          </p:cNvSpPr>
          <p:nvPr>
            <p:ph type="ctrTitle"/>
          </p:nvPr>
        </p:nvSpPr>
        <p:spPr>
          <a:xfrm>
            <a:off x="1443038" y="739379"/>
            <a:ext cx="7239000" cy="1083469"/>
          </a:xfrm>
        </p:spPr>
        <p:txBody>
          <a:bodyPr/>
          <a:lstStyle>
            <a:lvl1pPr>
              <a:defRPr sz="4000"/>
            </a:lvl1pPr>
          </a:lstStyle>
          <a:p>
            <a:pPr lvl="0"/>
            <a:r>
              <a:rPr lang="en-US" noProof="0"/>
              <a:t>Click to edit Master title style</a:t>
            </a:r>
          </a:p>
        </p:txBody>
      </p:sp>
      <p:sp>
        <p:nvSpPr>
          <p:cNvPr id="8199" name="Rectangle 7"/>
          <p:cNvSpPr>
            <a:spLocks noGrp="1" noChangeArrowheads="1"/>
          </p:cNvSpPr>
          <p:nvPr>
            <p:ph type="subTitle" idx="1"/>
          </p:nvPr>
        </p:nvSpPr>
        <p:spPr>
          <a:xfrm>
            <a:off x="1443038" y="2570560"/>
            <a:ext cx="7239000" cy="1314450"/>
          </a:xfrm>
        </p:spPr>
        <p:txBody>
          <a:bodyPr/>
          <a:lstStyle>
            <a:lvl1pPr marL="0" indent="0">
              <a:buFont typeface="Wingdings" pitchFamily="2" charset="2"/>
              <a:buNone/>
              <a:defRPr/>
            </a:lvl1pPr>
          </a:lstStyle>
          <a:p>
            <a:pPr lvl="0"/>
            <a:r>
              <a:rPr lang="en-US" noProof="0"/>
              <a:t>Click to edit Master subtitle style</a:t>
            </a:r>
          </a:p>
        </p:txBody>
      </p:sp>
      <p:sp>
        <p:nvSpPr>
          <p:cNvPr id="8200" name="Rectangle 8"/>
          <p:cNvSpPr>
            <a:spLocks noGrp="1" noChangeArrowheads="1"/>
          </p:cNvSpPr>
          <p:nvPr>
            <p:ph type="dt" sz="half" idx="2"/>
          </p:nvPr>
        </p:nvSpPr>
        <p:spPr/>
        <p:txBody>
          <a:bodyPr/>
          <a:lstStyle>
            <a:lvl1pPr>
              <a:defRPr/>
            </a:lvl1pPr>
          </a:lstStyle>
          <a:p>
            <a:fld id="{02E09DF2-EBDA-4071-BC4A-587B31FC0700}" type="datetimeFigureOut">
              <a:rPr lang="en-US" smtClean="0"/>
              <a:t>3/23/2020</a:t>
            </a:fld>
            <a:endParaRPr lang="en-US"/>
          </a:p>
        </p:txBody>
      </p:sp>
      <p:sp>
        <p:nvSpPr>
          <p:cNvPr id="8201" name="Rectangle 9"/>
          <p:cNvSpPr>
            <a:spLocks noGrp="1" noChangeArrowheads="1"/>
          </p:cNvSpPr>
          <p:nvPr>
            <p:ph type="ftr" sz="quarter" idx="3"/>
          </p:nvPr>
        </p:nvSpPr>
        <p:spPr/>
        <p:txBody>
          <a:bodyPr/>
          <a:lstStyle>
            <a:lvl1pPr>
              <a:defRPr/>
            </a:lvl1pPr>
          </a:lstStyle>
          <a:p>
            <a:endParaRPr lang="en-US"/>
          </a:p>
        </p:txBody>
      </p:sp>
      <p:sp>
        <p:nvSpPr>
          <p:cNvPr id="8202" name="Rectangle 10"/>
          <p:cNvSpPr>
            <a:spLocks noGrp="1" noChangeArrowheads="1"/>
          </p:cNvSpPr>
          <p:nvPr>
            <p:ph type="sldNum" sz="quarter" idx="4"/>
          </p:nvPr>
        </p:nvSpPr>
        <p:spPr/>
        <p:txBody>
          <a:bodyPr/>
          <a:lstStyle>
            <a:lvl1pPr>
              <a:defRPr/>
            </a:lvl1pPr>
          </a:lstStyle>
          <a:p>
            <a:fld id="{647E4A3C-ED17-4682-959A-D56BD8609D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59879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26219"/>
            <a:ext cx="1827212" cy="42302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226219"/>
            <a:ext cx="5334000" cy="42302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0823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76234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234712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370410"/>
            <a:ext cx="3579812"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370410"/>
            <a:ext cx="35814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413507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119548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16967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375005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249014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2E09DF2-EBDA-4071-BC4A-587B31FC0700}" type="datetimeFigureOut">
              <a:rPr lang="en-US" smtClean="0"/>
              <a:t>3/23/2020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7E4A3C-ED17-4682-959A-D56BD8609D03}" type="slidenum">
              <a:rPr lang="en-US" smtClean="0"/>
              <a:t>‹#›</a:t>
            </a:fld>
            <a:endParaRPr lang="en-US"/>
          </a:p>
        </p:txBody>
      </p:sp>
    </p:spTree>
    <p:extLst>
      <p:ext uri="{BB962C8B-B14F-4D97-AF65-F5344CB8AC3E}">
        <p14:creationId xmlns:p14="http://schemas.microsoft.com/office/powerpoint/2010/main" val="139723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3238500" y="0"/>
            <a:ext cx="11925300" cy="2857500"/>
            <a:chOff x="-2040" y="0"/>
            <a:chExt cx="7512" cy="2400"/>
          </a:xfrm>
        </p:grpSpPr>
        <p:sp>
          <p:nvSpPr>
            <p:cNvPr id="717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717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
          <p:nvSpPr>
            <p:cNvPr id="7173"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4" name="Rectangle 6"/>
          <p:cNvSpPr>
            <a:spLocks noGrp="1" noChangeArrowheads="1"/>
          </p:cNvSpPr>
          <p:nvPr>
            <p:ph type="title"/>
          </p:nvPr>
        </p:nvSpPr>
        <p:spPr bwMode="auto">
          <a:xfrm>
            <a:off x="1370013" y="226219"/>
            <a:ext cx="73136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7175" name="Rectangle 7"/>
          <p:cNvSpPr>
            <a:spLocks noGrp="1" noChangeArrowheads="1"/>
          </p:cNvSpPr>
          <p:nvPr>
            <p:ph type="body" idx="1"/>
          </p:nvPr>
        </p:nvSpPr>
        <p:spPr bwMode="auto">
          <a:xfrm>
            <a:off x="1370013" y="1370410"/>
            <a:ext cx="731361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76" name="Rectangle 8"/>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fld id="{02E09DF2-EBDA-4071-BC4A-587B31FC0700}" type="datetimeFigureOut">
              <a:rPr lang="en-US" smtClean="0"/>
              <a:t>3/23/2020</a:t>
            </a:fld>
            <a:endParaRPr lang="en-US"/>
          </a:p>
        </p:txBody>
      </p:sp>
      <p:sp>
        <p:nvSpPr>
          <p:cNvPr id="7177" name="Rectangle 9"/>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8" name="Rectangle 10"/>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47E4A3C-ED17-4682-959A-D56BD8609D0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600">
          <a:solidFill>
            <a:srgbClr val="FFFF00"/>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24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24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nswers/Chapter%2010/Geometry%2010.1%20Answers.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omework%20Quizzes/Chapter%2010/Geometry%2010.1%20Quiz.ppt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Answers/Chapter%2010/Geometry%2010.2%20Answers.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omework%20Quizzes/Chapter%2010/Geometry%2010.2%20Quiz.ppt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hyperlink" Target="mailto:rwright@andrews.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nswers/Chapter%2010/Geometry%2010.3%20Answers.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omework%20Quizzes/Chapter%2010/Geometry%2010.3%20Quiz.ppt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hyperlink" Target="Answers/Chapter%2010/Geometry%2010.4%20Answers.ppt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omework%20Quizzes/Chapter%2010/Geometry%2010.4%20Quiz.ppt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nswers/Chapter%2010/Geometry%2010.5%20Answers.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omework%20Quizzes/Chapter%2010/Geometry%2010.5%20Quiz.ppt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Answers/Chapter%2010/Geometry%2010.6%20Answers.ppt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omework%20Quizzes/Chapter%2010/Geometry%2010.6%20Quiz.ppt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3.wmf"/></Relationships>
</file>

<file path=ppt/slides/_rels/slide48.xml.rels><?xml version="1.0" encoding="UTF-8" standalone="yes"?>
<Relationships xmlns="http://schemas.openxmlformats.org/package/2006/relationships"><Relationship Id="rId3" Type="http://schemas.openxmlformats.org/officeDocument/2006/relationships/hyperlink" Target="Answers/Chapter%2010/Geometry%2010.7%20Answers.ppt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omework%20Quizzes/Chapter%2010/Geometry%2010.7%20Quiz.ppt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Properties of Circles</a:t>
            </a:r>
          </a:p>
        </p:txBody>
      </p:sp>
      <p:sp>
        <p:nvSpPr>
          <p:cNvPr id="3" name="Subtitle 2"/>
          <p:cNvSpPr>
            <a:spLocks noGrp="1"/>
          </p:cNvSpPr>
          <p:nvPr>
            <p:ph type="subTitle" idx="1"/>
          </p:nvPr>
        </p:nvSpPr>
        <p:spPr/>
        <p:txBody>
          <a:bodyPr/>
          <a:lstStyle/>
          <a:p>
            <a:r>
              <a:rPr lang="en-US" dirty="0"/>
              <a:t>Geometry</a:t>
            </a:r>
          </a:p>
          <a:p>
            <a:r>
              <a:rPr lang="en-US" dirty="0"/>
              <a:t>Chapter 10</a:t>
            </a:r>
          </a:p>
        </p:txBody>
      </p:sp>
    </p:spTree>
    <p:extLst>
      <p:ext uri="{BB962C8B-B14F-4D97-AF65-F5344CB8AC3E}">
        <p14:creationId xmlns:p14="http://schemas.microsoft.com/office/powerpoint/2010/main" val="3874508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Is </a:t>
                </a:r>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a:rPr>
                          <m:t>𝐷𝐸</m:t>
                        </m:r>
                      </m:e>
                    </m:bar>
                  </m:oMath>
                </a14:m>
                <a:r>
                  <a:rPr lang="en-US" sz="2400" dirty="0"/>
                  <a:t> tangent to </a:t>
                </a:r>
                <a14:m>
                  <m:oMath xmlns:m="http://schemas.openxmlformats.org/officeDocument/2006/math">
                    <m:r>
                      <a:rPr lang="en-US" sz="2400" b="0" i="1" smtClean="0">
                        <a:latin typeface="Cambria Math"/>
                      </a:rPr>
                      <m:t>⨀</m:t>
                    </m:r>
                    <m:r>
                      <m:rPr>
                        <m:sty m:val="p"/>
                      </m:rPr>
                      <a:rPr lang="en-US" sz="2400" b="0" i="0" smtClean="0">
                        <a:latin typeface="Cambria Math"/>
                      </a:rPr>
                      <m:t>C</m:t>
                    </m:r>
                  </m:oMath>
                </a14:m>
                <a:r>
                  <a:rPr lang="en-US" sz="2400" dirty="0"/>
                  <a:t>?</a:t>
                </a:r>
              </a:p>
              <a:p>
                <a:endParaRPr lang="en-US" sz="2400" dirty="0"/>
              </a:p>
              <a:p>
                <a:endParaRPr lang="en-US" sz="2400" dirty="0"/>
              </a:p>
              <a:p>
                <a14:m>
                  <m:oMath xmlns:m="http://schemas.openxmlformats.org/officeDocument/2006/math">
                    <m:bar>
                      <m:barPr>
                        <m:pos m:val="top"/>
                        <m:ctrlPr>
                          <a:rPr lang="en-US" sz="2400" b="0" i="1" smtClean="0">
                            <a:latin typeface="Cambria Math" panose="02040503050406030204" pitchFamily="18" charset="0"/>
                          </a:rPr>
                        </m:ctrlPr>
                      </m:barPr>
                      <m:e>
                        <m:r>
                          <a:rPr lang="en-US" sz="2400" b="0" i="1" smtClean="0">
                            <a:latin typeface="Cambria Math"/>
                          </a:rPr>
                          <m:t>𝑆𝑇</m:t>
                        </m:r>
                      </m:e>
                    </m:bar>
                  </m:oMath>
                </a14:m>
                <a:r>
                  <a:rPr lang="en-US" sz="2400" dirty="0"/>
                  <a:t> is a tangent to </a:t>
                </a:r>
                <a14:m>
                  <m:oMath xmlns:m="http://schemas.openxmlformats.org/officeDocument/2006/math">
                    <m:r>
                      <a:rPr lang="en-US" sz="2400" b="0" i="1" smtClean="0">
                        <a:latin typeface="Cambria Math"/>
                      </a:rPr>
                      <m:t>⨀</m:t>
                    </m:r>
                    <m:r>
                      <a:rPr lang="en-US" sz="2400" b="0" i="1" smtClean="0">
                        <a:latin typeface="Cambria Math"/>
                      </a:rPr>
                      <m:t>𝑄</m:t>
                    </m:r>
                  </m:oMath>
                </a14:m>
                <a:r>
                  <a:rPr lang="en-US" sz="2400" dirty="0"/>
                  <a:t>.  Find the value of 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17" t="-356"/>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9801" y="1200150"/>
            <a:ext cx="2209799" cy="155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62600" y="3181350"/>
            <a:ext cx="3124200" cy="178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1000"/>
                                        <p:tgtEl>
                                          <p:spTgt spid="7170"/>
                                        </p:tgtEl>
                                      </p:cBhvr>
                                    </p:animEffect>
                                    <p:anim calcmode="lin" valueType="num">
                                      <p:cBhvr>
                                        <p:cTn id="10" dur="1000" fill="hold"/>
                                        <p:tgtEl>
                                          <p:spTgt spid="7170"/>
                                        </p:tgtEl>
                                        <p:attrNameLst>
                                          <p:attrName>ppt_x</p:attrName>
                                        </p:attrNameLst>
                                      </p:cBhvr>
                                      <p:tavLst>
                                        <p:tav tm="0">
                                          <p:val>
                                            <p:strVal val="#ppt_x"/>
                                          </p:val>
                                        </p:tav>
                                        <p:tav tm="100000">
                                          <p:val>
                                            <p:strVal val="#ppt_x"/>
                                          </p:val>
                                        </p:tav>
                                      </p:tavLst>
                                    </p:anim>
                                    <p:anim calcmode="lin" valueType="num">
                                      <p:cBhvr>
                                        <p:cTn id="1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45" presetClass="entr" presetSubtype="0"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ppt_w</p:attrName>
                                        </p:attrNameLst>
                                      </p:cBhvr>
                                      <p:tavLst>
                                        <p:tav tm="0" fmla="#ppt_w*sin(2.5*pi*$)">
                                          <p:val>
                                            <p:fltVal val="0"/>
                                          </p:val>
                                        </p:tav>
                                        <p:tav tm="100000">
                                          <p:val>
                                            <p:fltVal val="1"/>
                                          </p:val>
                                        </p:tav>
                                      </p:tavLst>
                                    </p:anim>
                                    <p:anim calcmode="lin" valueType="num">
                                      <p:cBhvr>
                                        <p:cTn id="20"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idx="1"/>
          </p:nvPr>
        </p:nvSpPr>
        <p:spPr/>
        <p:txBody>
          <a:bodyPr/>
          <a:lstStyle/>
          <a:p>
            <a:r>
              <a:rPr lang="en-US" dirty="0"/>
              <a:t>Find the value of x.</a:t>
            </a:r>
          </a:p>
          <a:p>
            <a:endParaRPr lang="en-US" dirty="0"/>
          </a:p>
          <a:p>
            <a:endParaRPr lang="en-US" dirty="0"/>
          </a:p>
          <a:p>
            <a:endParaRPr lang="en-US" dirty="0"/>
          </a:p>
          <a:p>
            <a:endParaRPr lang="en-US" dirty="0"/>
          </a:p>
          <a:p>
            <a:endParaRPr lang="en-US" dirty="0"/>
          </a:p>
          <a:p>
            <a:r>
              <a:rPr lang="en-US" i="1" dirty="0"/>
              <a:t>655 #4-32 even, 36, 38, 43-47 all = 22</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0199" y="1276350"/>
            <a:ext cx="3611857" cy="232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wipe(left)">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10.1 Answers</a:t>
            </a:r>
            <a:endParaRPr lang="en-US" dirty="0"/>
          </a:p>
          <a:p>
            <a:endParaRPr lang="en-US" dirty="0"/>
          </a:p>
          <a:p>
            <a:endParaRPr lang="en-US" dirty="0"/>
          </a:p>
          <a:p>
            <a:r>
              <a:rPr lang="en-US" dirty="0">
                <a:hlinkClick r:id="rId4" action="ppaction://hlinkpres?slideindex=1&amp;slidetitle="/>
              </a:rPr>
              <a:t>10.1 Homework Quiz</a:t>
            </a:r>
            <a:endParaRPr lang="en-US" dirty="0"/>
          </a:p>
        </p:txBody>
      </p:sp>
    </p:spTree>
    <p:extLst>
      <p:ext uri="{BB962C8B-B14F-4D97-AF65-F5344CB8AC3E}">
        <p14:creationId xmlns:p14="http://schemas.microsoft.com/office/powerpoint/2010/main" val="271955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10.2 Find Arc Measures</a:t>
            </a:r>
          </a:p>
        </p:txBody>
      </p:sp>
      <p:sp>
        <p:nvSpPr>
          <p:cNvPr id="16387" name="Rectangle 3"/>
          <p:cNvSpPr>
            <a:spLocks noGrp="1" noChangeArrowheads="1"/>
          </p:cNvSpPr>
          <p:nvPr>
            <p:ph type="body" idx="1"/>
          </p:nvPr>
        </p:nvSpPr>
        <p:spPr/>
        <p:txBody>
          <a:bodyPr/>
          <a:lstStyle/>
          <a:p>
            <a:r>
              <a:rPr lang="en-US" dirty="0"/>
              <a:t>How do you cut a pizza into eight equal pieces?  </a:t>
            </a:r>
          </a:p>
          <a:p>
            <a:pPr lvl="1"/>
            <a:r>
              <a:rPr lang="en-US" dirty="0"/>
              <a:t>You cut in half, half, and half</a:t>
            </a:r>
          </a:p>
          <a:p>
            <a:endParaRPr lang="en-US" dirty="0"/>
          </a:p>
          <a:p>
            <a:r>
              <a:rPr lang="en-US" dirty="0"/>
              <a:t>What measures are the angles in each piece?  </a:t>
            </a:r>
          </a:p>
          <a:p>
            <a:pPr lvl="1"/>
            <a:r>
              <a:rPr lang="en-US" dirty="0"/>
              <a:t>360 / 8 = 45</a:t>
            </a:r>
            <a:r>
              <a:rPr lang="en-US" dirty="0">
                <a:sym typeface="Symbol" pitchFamily="18" charset="2"/>
              </a:rPr>
              <a:t></a:t>
            </a:r>
            <a:r>
              <a:rPr lang="en-US" dirty="0"/>
              <a:t> </a:t>
            </a:r>
          </a:p>
        </p:txBody>
      </p:sp>
    </p:spTree>
    <p:extLst>
      <p:ext uri="{BB962C8B-B14F-4D97-AF65-F5344CB8AC3E}">
        <p14:creationId xmlns:p14="http://schemas.microsoft.com/office/powerpoint/2010/main" val="28234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375" y="2952750"/>
            <a:ext cx="1901825" cy="1600200"/>
            <a:chOff x="79375" y="2952750"/>
            <a:chExt cx="1901825" cy="1600200"/>
          </a:xfrm>
        </p:grpSpPr>
        <p:grpSp>
          <p:nvGrpSpPr>
            <p:cNvPr id="17427" name="Group 19"/>
            <p:cNvGrpSpPr>
              <a:grpSpLocks/>
            </p:cNvGrpSpPr>
            <p:nvPr/>
          </p:nvGrpSpPr>
          <p:grpSpPr bwMode="auto">
            <a:xfrm>
              <a:off x="304800" y="2952750"/>
              <a:ext cx="1676400" cy="1600200"/>
              <a:chOff x="192" y="2640"/>
              <a:chExt cx="1056" cy="1008"/>
            </a:xfrm>
          </p:grpSpPr>
          <p:grpSp>
            <p:nvGrpSpPr>
              <p:cNvPr id="17416" name="Group 8"/>
              <p:cNvGrpSpPr>
                <a:grpSpLocks/>
              </p:cNvGrpSpPr>
              <p:nvPr/>
            </p:nvGrpSpPr>
            <p:grpSpPr bwMode="auto">
              <a:xfrm>
                <a:off x="192" y="2688"/>
                <a:ext cx="960" cy="960"/>
                <a:chOff x="192" y="2688"/>
                <a:chExt cx="960" cy="960"/>
              </a:xfrm>
            </p:grpSpPr>
            <p:sp>
              <p:nvSpPr>
                <p:cNvPr id="17413" name="Oval 5"/>
                <p:cNvSpPr>
                  <a:spLocks noChangeArrowheads="1"/>
                </p:cNvSpPr>
                <p:nvPr/>
              </p:nvSpPr>
              <p:spPr bwMode="auto">
                <a:xfrm>
                  <a:off x="192" y="2688"/>
                  <a:ext cx="960" cy="960"/>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Line 6"/>
                <p:cNvSpPr>
                  <a:spLocks noChangeShapeType="1"/>
                </p:cNvSpPr>
                <p:nvPr/>
              </p:nvSpPr>
              <p:spPr bwMode="auto">
                <a:xfrm flipV="1">
                  <a:off x="672" y="2832"/>
                  <a:ext cx="336"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7"/>
                <p:cNvSpPr>
                  <a:spLocks noChangeShapeType="1"/>
                </p:cNvSpPr>
                <p:nvPr/>
              </p:nvSpPr>
              <p:spPr bwMode="auto">
                <a:xfrm>
                  <a:off x="672" y="316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24" name="Text Box 16"/>
              <p:cNvSpPr txBox="1">
                <a:spLocks noChangeArrowheads="1"/>
              </p:cNvSpPr>
              <p:nvPr/>
            </p:nvSpPr>
            <p:spPr bwMode="auto">
              <a:xfrm>
                <a:off x="960" y="2640"/>
                <a:ext cx="28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a:t>
                </a:r>
              </a:p>
            </p:txBody>
          </p:sp>
          <p:sp>
            <p:nvSpPr>
              <p:cNvPr id="17426" name="Text Box 18"/>
              <p:cNvSpPr txBox="1">
                <a:spLocks noChangeArrowheads="1"/>
              </p:cNvSpPr>
              <p:nvPr/>
            </p:nvSpPr>
            <p:spPr bwMode="auto">
              <a:xfrm>
                <a:off x="476" y="3019"/>
                <a:ext cx="28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a:t>
                </a:r>
              </a:p>
            </p:txBody>
          </p:sp>
        </p:grpSp>
        <p:sp>
          <p:nvSpPr>
            <p:cNvPr id="14" name="Text Box 18"/>
            <p:cNvSpPr txBox="1">
              <a:spLocks noChangeArrowheads="1"/>
            </p:cNvSpPr>
            <p:nvPr/>
          </p:nvSpPr>
          <p:spPr bwMode="auto">
            <a:xfrm>
              <a:off x="79375" y="4033837"/>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D</a:t>
              </a:r>
            </a:p>
          </p:txBody>
        </p:sp>
      </p:grpSp>
      <p:sp>
        <p:nvSpPr>
          <p:cNvPr id="17410" name="Rectangle 2"/>
          <p:cNvSpPr>
            <a:spLocks noGrp="1" noChangeArrowheads="1"/>
          </p:cNvSpPr>
          <p:nvPr>
            <p:ph type="title"/>
          </p:nvPr>
        </p:nvSpPr>
        <p:spPr/>
        <p:txBody>
          <a:bodyPr/>
          <a:lstStyle/>
          <a:p>
            <a:r>
              <a:rPr lang="en-US" dirty="0"/>
              <a:t>10.2 Find Arc Measures</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type="body" idx="1"/>
              </p:nvPr>
            </p:nvSpPr>
            <p:spPr>
              <a:xfrm>
                <a:off x="1370013" y="1370411"/>
                <a:ext cx="7313612" cy="3544491"/>
              </a:xfrm>
            </p:spPr>
            <p:txBody>
              <a:bodyPr/>
              <a:lstStyle/>
              <a:p>
                <a:r>
                  <a:rPr lang="en-US" sz="1800" dirty="0"/>
                  <a:t>There are 360</a:t>
                </a:r>
                <a:r>
                  <a:rPr lang="en-US" sz="1800" dirty="0">
                    <a:sym typeface="Symbol" pitchFamily="18" charset="2"/>
                  </a:rPr>
                  <a:t></a:t>
                </a:r>
                <a:r>
                  <a:rPr lang="en-US" sz="1800" dirty="0"/>
                  <a:t> in a complete circle.</a:t>
                </a:r>
              </a:p>
              <a:p>
                <a:r>
                  <a:rPr lang="en-US" sz="1800" dirty="0"/>
                  <a:t>Central Angle – Angle whose vertex is the center of the circle</a:t>
                </a:r>
              </a:p>
              <a:p>
                <a:r>
                  <a:rPr lang="en-US" sz="1800" dirty="0"/>
                  <a:t>Arcs</a:t>
                </a:r>
              </a:p>
              <a:p>
                <a:pPr lvl="1"/>
                <a:r>
                  <a:rPr lang="en-US" sz="1600" dirty="0"/>
                  <a:t>An arc is a portion of a circle (curved line)</a:t>
                </a:r>
              </a:p>
              <a:p>
                <a:pPr lvl="1"/>
                <a:r>
                  <a:rPr lang="en-US" sz="1600" dirty="0"/>
                  <a:t>A central angle cuts a circle into two arcs </a:t>
                </a:r>
              </a:p>
              <a:p>
                <a:pPr lvl="1"/>
                <a:r>
                  <a:rPr lang="en-US" sz="1600" dirty="0"/>
                  <a:t>Minor arc – smaller of the two arcs – measures of arcs are the measures of the central angles</a:t>
                </a:r>
              </a:p>
              <a:p>
                <a:pPr lvl="1"/>
                <a:r>
                  <a:rPr lang="en-US" sz="1600" dirty="0"/>
                  <a:t>Major arc – bigger of the two arcs</a:t>
                </a:r>
              </a:p>
              <a:p>
                <a:pPr lvl="1">
                  <a:lnSpc>
                    <a:spcPct val="90000"/>
                  </a:lnSpc>
                </a:pPr>
                <a:r>
                  <a:rPr lang="en-US" sz="1600" dirty="0"/>
                  <a:t>Named </a:t>
                </a:r>
                <a14:m>
                  <m:oMath xmlns:m="http://schemas.openxmlformats.org/officeDocument/2006/math">
                    <m:groupChr>
                      <m:groupChrPr>
                        <m:chr m:val="⏜"/>
                        <m:pos m:val="top"/>
                        <m:vertJc m:val="bot"/>
                        <m:ctrlPr>
                          <a:rPr lang="en-US" sz="1600" b="0" i="1" smtClean="0">
                            <a:latin typeface="Cambria Math" panose="02040503050406030204" pitchFamily="18" charset="0"/>
                          </a:rPr>
                        </m:ctrlPr>
                      </m:groupChrPr>
                      <m:e>
                        <m:r>
                          <a:rPr lang="en-US" sz="1600" b="0" i="1" smtClean="0">
                            <a:latin typeface="Cambria Math"/>
                          </a:rPr>
                          <m:t>𝐴𝐵</m:t>
                        </m:r>
                      </m:e>
                    </m:groupChr>
                  </m:oMath>
                </a14:m>
                <a:r>
                  <a:rPr lang="en-US" sz="1600" dirty="0"/>
                  <a:t> or </a:t>
                </a:r>
                <a14:m>
                  <m:oMath xmlns:m="http://schemas.openxmlformats.org/officeDocument/2006/math">
                    <m:groupChr>
                      <m:groupChrPr>
                        <m:chr m:val="⏜"/>
                        <m:pos m:val="top"/>
                        <m:vertJc m:val="bot"/>
                        <m:ctrlPr>
                          <a:rPr lang="en-US" sz="1600" b="0" i="1" smtClean="0">
                            <a:latin typeface="Cambria Math" panose="02040503050406030204" pitchFamily="18" charset="0"/>
                          </a:rPr>
                        </m:ctrlPr>
                      </m:groupChrPr>
                      <m:e>
                        <m:r>
                          <a:rPr lang="en-US" sz="1600" b="0" i="1" smtClean="0">
                            <a:latin typeface="Cambria Math"/>
                          </a:rPr>
                          <m:t>𝐴</m:t>
                        </m:r>
                        <m:r>
                          <a:rPr lang="en-US" sz="1600" b="0" i="1" smtClean="0">
                            <a:latin typeface="Cambria Math" panose="02040503050406030204" pitchFamily="18" charset="0"/>
                          </a:rPr>
                          <m:t>𝐷</m:t>
                        </m:r>
                        <m:r>
                          <a:rPr lang="en-US" sz="1600" b="0" i="1" smtClean="0">
                            <a:latin typeface="Cambria Math"/>
                          </a:rPr>
                          <m:t>𝐵</m:t>
                        </m:r>
                      </m:e>
                    </m:groupChr>
                  </m:oMath>
                </a14:m>
                <a:endParaRPr lang="en-US" sz="1600" dirty="0"/>
              </a:p>
              <a:p>
                <a:pPr lvl="2">
                  <a:lnSpc>
                    <a:spcPct val="90000"/>
                  </a:lnSpc>
                </a:pPr>
                <a:r>
                  <a:rPr lang="en-US" sz="1400" dirty="0"/>
                  <a:t>use two endpoints to identify minor arc</a:t>
                </a:r>
              </a:p>
              <a:p>
                <a:pPr lvl="2">
                  <a:lnSpc>
                    <a:spcPct val="90000"/>
                  </a:lnSpc>
                </a:pPr>
                <a:r>
                  <a:rPr lang="en-US" sz="1400" dirty="0"/>
                  <a:t>use three letters to identify major arc</a:t>
                </a:r>
              </a:p>
            </p:txBody>
          </p:sp>
        </mc:Choice>
        <mc:Fallback xmlns="">
          <p:sp>
            <p:nvSpPr>
              <p:cNvPr id="17411" name="Rectangle 3"/>
              <p:cNvSpPr>
                <a:spLocks noGrp="1" noRot="1" noChangeAspect="1" noMove="1" noResize="1" noEditPoints="1" noAdjustHandles="1" noChangeArrowheads="1" noChangeShapeType="1" noTextEdit="1"/>
              </p:cNvSpPr>
              <p:nvPr>
                <p:ph type="body" idx="1"/>
              </p:nvPr>
            </p:nvSpPr>
            <p:spPr>
              <a:xfrm>
                <a:off x="1370013" y="1370411"/>
                <a:ext cx="7313612" cy="3544491"/>
              </a:xfrm>
              <a:blipFill>
                <a:blip r:embed="rId3"/>
                <a:stretch>
                  <a:fillRect t="-1033" b="-344"/>
                </a:stretch>
              </a:blipFill>
            </p:spPr>
            <p:txBody>
              <a:bodyPr/>
              <a:lstStyle/>
              <a:p>
                <a:r>
                  <a:rPr lang="en-US">
                    <a:noFill/>
                  </a:rPr>
                  <a:t> </a:t>
                </a:r>
              </a:p>
            </p:txBody>
          </p:sp>
        </mc:Fallback>
      </mc:AlternateContent>
      <p:sp>
        <p:nvSpPr>
          <p:cNvPr id="17417" name="Line 9"/>
          <p:cNvSpPr>
            <a:spLocks noChangeShapeType="1"/>
          </p:cNvSpPr>
          <p:nvPr/>
        </p:nvSpPr>
        <p:spPr bwMode="auto">
          <a:xfrm flipH="1">
            <a:off x="1752600" y="3409950"/>
            <a:ext cx="381000" cy="7620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Text Box 17"/>
          <p:cNvSpPr txBox="1">
            <a:spLocks noChangeArrowheads="1"/>
          </p:cNvSpPr>
          <p:nvPr/>
        </p:nvSpPr>
        <p:spPr bwMode="auto">
          <a:xfrm>
            <a:off x="1752600" y="3600451"/>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B</a:t>
            </a:r>
          </a:p>
        </p:txBody>
      </p:sp>
      <p:sp>
        <p:nvSpPr>
          <p:cNvPr id="17418" name="Line 10"/>
          <p:cNvSpPr>
            <a:spLocks noChangeShapeType="1"/>
          </p:cNvSpPr>
          <p:nvPr/>
        </p:nvSpPr>
        <p:spPr bwMode="auto">
          <a:xfrm flipH="1">
            <a:off x="533400" y="4000500"/>
            <a:ext cx="1600200" cy="279400"/>
          </a:xfrm>
          <a:prstGeom prst="line">
            <a:avLst/>
          </a:prstGeom>
          <a:noFill/>
          <a:ln w="381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613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par>
                          <p:cTn id="27" fill="hold">
                            <p:stCondLst>
                              <p:cond delay="0"/>
                            </p:stCondLst>
                            <p:childTnLst>
                              <p:par>
                                <p:cTn id="28" presetID="53" presetClass="entr" presetSubtype="0" fill="hold" grpId="0" nodeType="afterEffect">
                                  <p:stCondLst>
                                    <p:cond delay="0"/>
                                  </p:stCondLst>
                                  <p:childTnLst>
                                    <p:set>
                                      <p:cBhvr>
                                        <p:cTn id="29" dur="1" fill="hold">
                                          <p:stCondLst>
                                            <p:cond delay="0"/>
                                          </p:stCondLst>
                                        </p:cTn>
                                        <p:tgtEl>
                                          <p:spTgt spid="17417"/>
                                        </p:tgtEl>
                                        <p:attrNameLst>
                                          <p:attrName>style.visibility</p:attrName>
                                        </p:attrNameLst>
                                      </p:cBhvr>
                                      <p:to>
                                        <p:strVal val="visible"/>
                                      </p:to>
                                    </p:set>
                                    <p:anim calcmode="lin" valueType="num">
                                      <p:cBhvr>
                                        <p:cTn id="30" dur="500" fill="hold"/>
                                        <p:tgtEl>
                                          <p:spTgt spid="17417"/>
                                        </p:tgtEl>
                                        <p:attrNameLst>
                                          <p:attrName>ppt_w</p:attrName>
                                        </p:attrNameLst>
                                      </p:cBhvr>
                                      <p:tavLst>
                                        <p:tav tm="0">
                                          <p:val>
                                            <p:fltVal val="0"/>
                                          </p:val>
                                        </p:tav>
                                        <p:tav tm="100000">
                                          <p:val>
                                            <p:strVal val="#ppt_w"/>
                                          </p:val>
                                        </p:tav>
                                      </p:tavLst>
                                    </p:anim>
                                    <p:anim calcmode="lin" valueType="num">
                                      <p:cBhvr>
                                        <p:cTn id="31" dur="500" fill="hold"/>
                                        <p:tgtEl>
                                          <p:spTgt spid="17417"/>
                                        </p:tgtEl>
                                        <p:attrNameLst>
                                          <p:attrName>ppt_h</p:attrName>
                                        </p:attrNameLst>
                                      </p:cBhvr>
                                      <p:tavLst>
                                        <p:tav tm="0">
                                          <p:val>
                                            <p:fltVal val="0"/>
                                          </p:val>
                                        </p:tav>
                                        <p:tav tm="100000">
                                          <p:val>
                                            <p:strVal val="#ppt_h"/>
                                          </p:val>
                                        </p:tav>
                                      </p:tavLst>
                                    </p:anim>
                                    <p:animEffect transition="in" filter="fade">
                                      <p:cBhvr>
                                        <p:cTn id="32" dur="500"/>
                                        <p:tgtEl>
                                          <p:spTgt spid="174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childTnLst>
                                </p:cTn>
                              </p:par>
                            </p:childTnLst>
                          </p:cTn>
                        </p:par>
                        <p:par>
                          <p:cTn id="37" fill="hold">
                            <p:stCondLst>
                              <p:cond delay="0"/>
                            </p:stCondLst>
                            <p:childTnLst>
                              <p:par>
                                <p:cTn id="38" presetID="53" presetClass="entr" presetSubtype="0" fill="hold" grpId="0" nodeType="afterEffect">
                                  <p:stCondLst>
                                    <p:cond delay="0"/>
                                  </p:stCondLst>
                                  <p:childTnLst>
                                    <p:set>
                                      <p:cBhvr>
                                        <p:cTn id="39" dur="1" fill="hold">
                                          <p:stCondLst>
                                            <p:cond delay="0"/>
                                          </p:stCondLst>
                                        </p:cTn>
                                        <p:tgtEl>
                                          <p:spTgt spid="17418"/>
                                        </p:tgtEl>
                                        <p:attrNameLst>
                                          <p:attrName>style.visibility</p:attrName>
                                        </p:attrNameLst>
                                      </p:cBhvr>
                                      <p:to>
                                        <p:strVal val="visible"/>
                                      </p:to>
                                    </p:set>
                                    <p:anim calcmode="lin" valueType="num">
                                      <p:cBhvr>
                                        <p:cTn id="40" dur="500" fill="hold"/>
                                        <p:tgtEl>
                                          <p:spTgt spid="17418"/>
                                        </p:tgtEl>
                                        <p:attrNameLst>
                                          <p:attrName>ppt_w</p:attrName>
                                        </p:attrNameLst>
                                      </p:cBhvr>
                                      <p:tavLst>
                                        <p:tav tm="0">
                                          <p:val>
                                            <p:fltVal val="0"/>
                                          </p:val>
                                        </p:tav>
                                        <p:tav tm="100000">
                                          <p:val>
                                            <p:strVal val="#ppt_w"/>
                                          </p:val>
                                        </p:tav>
                                      </p:tavLst>
                                    </p:anim>
                                    <p:anim calcmode="lin" valueType="num">
                                      <p:cBhvr>
                                        <p:cTn id="41" dur="500" fill="hold"/>
                                        <p:tgtEl>
                                          <p:spTgt spid="17418"/>
                                        </p:tgtEl>
                                        <p:attrNameLst>
                                          <p:attrName>ppt_h</p:attrName>
                                        </p:attrNameLst>
                                      </p:cBhvr>
                                      <p:tavLst>
                                        <p:tav tm="0">
                                          <p:val>
                                            <p:fltVal val="0"/>
                                          </p:val>
                                        </p:tav>
                                        <p:tav tm="100000">
                                          <p:val>
                                            <p:strVal val="#ppt_h"/>
                                          </p:val>
                                        </p:tav>
                                      </p:tavLst>
                                    </p:anim>
                                    <p:animEffect transition="in" filter="fade">
                                      <p:cBhvr>
                                        <p:cTn id="42" dur="500"/>
                                        <p:tgtEl>
                                          <p:spTgt spid="174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17417" grpId="0" animBg="1"/>
      <p:bldP spid="174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10.2 Find Arc Measures</a:t>
            </a:r>
          </a:p>
        </p:txBody>
      </p:sp>
      <p:sp>
        <p:nvSpPr>
          <p:cNvPr id="18435" name="Rectangle 3"/>
          <p:cNvSpPr>
            <a:spLocks noGrp="1" noChangeArrowheads="1"/>
          </p:cNvSpPr>
          <p:nvPr>
            <p:ph type="body" idx="1"/>
          </p:nvPr>
        </p:nvSpPr>
        <p:spPr>
          <a:xfrm>
            <a:off x="1370013" y="1370410"/>
            <a:ext cx="7313612" cy="3315891"/>
          </a:xfrm>
        </p:spPr>
        <p:txBody>
          <a:bodyPr/>
          <a:lstStyle/>
          <a:p>
            <a:r>
              <a:rPr lang="en-US" dirty="0"/>
              <a:t>Semicircle – arc if the central angle is 180</a:t>
            </a:r>
            <a:r>
              <a:rPr lang="en-US" dirty="0">
                <a:sym typeface="Symbol" pitchFamily="18" charset="2"/>
              </a:rPr>
              <a:t></a:t>
            </a:r>
          </a:p>
          <a:p>
            <a:endParaRPr lang="en-US" dirty="0"/>
          </a:p>
          <a:p>
            <a:r>
              <a:rPr lang="en-US" dirty="0"/>
              <a:t>Similar Circles – all circles are similar</a:t>
            </a:r>
          </a:p>
          <a:p>
            <a:endParaRPr lang="en-US" dirty="0"/>
          </a:p>
          <a:p>
            <a:r>
              <a:rPr lang="en-US" dirty="0"/>
              <a:t>Congruent circles – same radius</a:t>
            </a:r>
          </a:p>
          <a:p>
            <a:endParaRPr lang="en-US" dirty="0"/>
          </a:p>
          <a:p>
            <a:r>
              <a:rPr lang="en-US" dirty="0"/>
              <a:t>Congruent arcs – same radius and measure </a:t>
            </a:r>
          </a:p>
          <a:p>
            <a:endParaRPr lang="en-US" dirty="0">
              <a:sym typeface="Symbol" pitchFamily="18" charset="2"/>
            </a:endParaRPr>
          </a:p>
        </p:txBody>
      </p:sp>
      <p:sp>
        <p:nvSpPr>
          <p:cNvPr id="18437" name="Rectangle 5"/>
          <p:cNvSpPr>
            <a:spLocks noChangeArrowheads="1"/>
          </p:cNvSpPr>
          <p:nvPr/>
        </p:nvSpPr>
        <p:spPr bwMode="auto">
          <a:xfrm>
            <a:off x="1" y="22406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15962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10.2 Find Arc Measures</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a:xfrm>
                <a:off x="1370013" y="1370411"/>
                <a:ext cx="7313612" cy="3373041"/>
              </a:xfrm>
            </p:spPr>
            <p:txBody>
              <a:bodyPr/>
              <a:lstStyle/>
              <a:p>
                <a:r>
                  <a:rPr lang="en-US" sz="2500" dirty="0"/>
                  <a:t>Identify as </a:t>
                </a:r>
                <a:r>
                  <a:rPr lang="en-US" sz="2500" i="1" dirty="0"/>
                  <a:t>major arc</a:t>
                </a:r>
                <a:r>
                  <a:rPr lang="en-US" sz="2500" dirty="0"/>
                  <a:t>, </a:t>
                </a:r>
                <a:r>
                  <a:rPr lang="en-US" sz="2500" i="1" dirty="0"/>
                  <a:t>minor arc</a:t>
                </a:r>
                <a:r>
                  <a:rPr lang="en-US" sz="2500" dirty="0"/>
                  <a:t>, or </a:t>
                </a:r>
                <a:r>
                  <a:rPr lang="en-US" sz="2500" i="1" dirty="0"/>
                  <a:t>semicircle</a:t>
                </a:r>
                <a:r>
                  <a:rPr lang="en-US" sz="2500" dirty="0"/>
                  <a:t>.  Find the measure.</a:t>
                </a:r>
              </a:p>
              <a:p>
                <a14:m>
                  <m:oMath xmlns:m="http://schemas.openxmlformats.org/officeDocument/2006/math">
                    <m:groupChr>
                      <m:groupChrPr>
                        <m:chr m:val="⏜"/>
                        <m:pos m:val="top"/>
                        <m:vertJc m:val="bot"/>
                        <m:ctrlPr>
                          <a:rPr lang="en-US" sz="2500" b="0" i="1" smtClean="0">
                            <a:latin typeface="Cambria Math" panose="02040503050406030204" pitchFamily="18" charset="0"/>
                          </a:rPr>
                        </m:ctrlPr>
                      </m:groupChrPr>
                      <m:e>
                        <m:r>
                          <a:rPr lang="en-US" sz="2500" b="0" i="1" smtClean="0">
                            <a:latin typeface="Cambria Math"/>
                          </a:rPr>
                          <m:t>𝑇𝑄</m:t>
                        </m:r>
                      </m:e>
                    </m:groupChr>
                  </m:oMath>
                </a14:m>
                <a:endParaRPr lang="en-US" sz="2500" dirty="0"/>
              </a:p>
              <a:p>
                <a:endParaRPr lang="en-US" sz="2500" dirty="0"/>
              </a:p>
              <a:p>
                <a14:m>
                  <m:oMath xmlns:m="http://schemas.openxmlformats.org/officeDocument/2006/math">
                    <m:groupChr>
                      <m:groupChrPr>
                        <m:chr m:val="⏜"/>
                        <m:pos m:val="top"/>
                        <m:vertJc m:val="bot"/>
                        <m:ctrlPr>
                          <a:rPr lang="en-US" sz="2500" b="0" i="1" smtClean="0">
                            <a:latin typeface="Cambria Math" panose="02040503050406030204" pitchFamily="18" charset="0"/>
                          </a:rPr>
                        </m:ctrlPr>
                      </m:groupChrPr>
                      <m:e>
                        <m:r>
                          <a:rPr lang="en-US" sz="2500" b="0" i="1" smtClean="0">
                            <a:latin typeface="Cambria Math"/>
                          </a:rPr>
                          <m:t>𝑇𝑄𝑅</m:t>
                        </m:r>
                      </m:e>
                    </m:groupChr>
                  </m:oMath>
                </a14:m>
                <a:endParaRPr lang="en-US" sz="2500" b="0" dirty="0"/>
              </a:p>
              <a:p>
                <a:endParaRPr lang="en-US" sz="2500" dirty="0"/>
              </a:p>
              <a:p>
                <a14:m>
                  <m:oMath xmlns:m="http://schemas.openxmlformats.org/officeDocument/2006/math">
                    <m:groupChr>
                      <m:groupChrPr>
                        <m:chr m:val="⏜"/>
                        <m:pos m:val="top"/>
                        <m:vertJc m:val="bot"/>
                        <m:ctrlPr>
                          <a:rPr lang="en-US" sz="2500" b="0" i="1" smtClean="0">
                            <a:latin typeface="Cambria Math" panose="02040503050406030204" pitchFamily="18" charset="0"/>
                          </a:rPr>
                        </m:ctrlPr>
                      </m:groupChrPr>
                      <m:e>
                        <m:r>
                          <a:rPr lang="en-US" sz="2500" b="0" i="1" smtClean="0">
                            <a:latin typeface="Cambria Math"/>
                          </a:rPr>
                          <m:t>𝑄𝑅𝑇</m:t>
                        </m:r>
                      </m:e>
                    </m:groupChr>
                  </m:oMath>
                </a14:m>
                <a:endParaRPr lang="en-US" sz="2500" dirty="0"/>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xfrm>
                <a:off x="1370013" y="1827213"/>
                <a:ext cx="7313612" cy="4497387"/>
              </a:xfrm>
              <a:blipFill rotWithShape="1">
                <a:blip r:embed="rId3"/>
                <a:stretch>
                  <a:fillRect l="-500" t="-949"/>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4600" y="2266950"/>
            <a:ext cx="26193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10.2 Find Arc Measures</a:t>
            </a:r>
          </a:p>
        </p:txBody>
      </p:sp>
      <p:sp>
        <p:nvSpPr>
          <p:cNvPr id="3" name="Content Placeholder 2"/>
          <p:cNvSpPr>
            <a:spLocks noGrp="1"/>
          </p:cNvSpPr>
          <p:nvPr>
            <p:ph idx="1"/>
          </p:nvPr>
        </p:nvSpPr>
        <p:spPr/>
        <p:txBody>
          <a:bodyPr/>
          <a:lstStyle/>
          <a:p>
            <a:r>
              <a:rPr lang="en-US" dirty="0"/>
              <a:t>Tell whether the red arcs are congruent.</a:t>
            </a:r>
          </a:p>
          <a:p>
            <a:endParaRPr lang="en-US" dirty="0"/>
          </a:p>
          <a:p>
            <a:endParaRPr lang="en-US" dirty="0"/>
          </a:p>
          <a:p>
            <a:endParaRPr lang="en-US" dirty="0"/>
          </a:p>
          <a:p>
            <a:endParaRPr lang="en-US" dirty="0"/>
          </a:p>
          <a:p>
            <a:r>
              <a:rPr lang="en-US" i="1" dirty="0"/>
              <a:t>661 #2-16 even, 20-24 even, 26-34 all = 20</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17" y="1809750"/>
            <a:ext cx="3809999" cy="14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81690" y="1809750"/>
            <a:ext cx="3162309" cy="14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6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43"/>
                                        </p:tgtEl>
                                        <p:attrNameLst>
                                          <p:attrName>style.visibility</p:attrName>
                                        </p:attrNameLst>
                                      </p:cBhvr>
                                      <p:to>
                                        <p:strVal val="visible"/>
                                      </p:to>
                                    </p:set>
                                    <p:animEffect transition="in" filter="barn(inVertical)">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10.2 Answers</a:t>
            </a:r>
            <a:endParaRPr lang="en-US" dirty="0"/>
          </a:p>
          <a:p>
            <a:endParaRPr lang="en-US" dirty="0"/>
          </a:p>
          <a:p>
            <a:endParaRPr lang="en-US" dirty="0"/>
          </a:p>
          <a:p>
            <a:r>
              <a:rPr lang="en-US" dirty="0">
                <a:hlinkClick r:id="rId4" action="ppaction://hlinkpres?slideindex=1&amp;slidetitle="/>
              </a:rPr>
              <a:t>10.2 Homework Quiz</a:t>
            </a:r>
            <a:endParaRPr lang="en-US" dirty="0"/>
          </a:p>
        </p:txBody>
      </p:sp>
    </p:spTree>
    <p:extLst>
      <p:ext uri="{BB962C8B-B14F-4D97-AF65-F5344CB8AC3E}">
        <p14:creationId xmlns:p14="http://schemas.microsoft.com/office/powerpoint/2010/main" val="26875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p:txBody>
          <a:bodyPr/>
          <a:lstStyle/>
          <a:p>
            <a:r>
              <a:rPr lang="en-US" dirty="0"/>
              <a:t>Chords divide a circle into a major and minor arc.</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6997" y="1743075"/>
            <a:ext cx="1555403" cy="215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1371600" y="3913571"/>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solidFill>
                      <a:schemeClr val="bg1"/>
                    </a:solidFill>
                  </a:rPr>
                  <a:t>In the same circle, or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 circles, two minor arcs are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 </a:t>
                </a:r>
                <a:r>
                  <a:rPr lang="en-US" sz="2800" dirty="0" err="1">
                    <a:solidFill>
                      <a:schemeClr val="bg1"/>
                    </a:solidFill>
                  </a:rPr>
                  <a:t>iff</a:t>
                </a:r>
                <a:r>
                  <a:rPr lang="en-US" sz="2800" dirty="0">
                    <a:solidFill>
                      <a:schemeClr val="bg1"/>
                    </a:solidFill>
                  </a:rPr>
                  <a:t> their chords are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371600" y="5218093"/>
                <a:ext cx="7772400" cy="954107"/>
              </a:xfrm>
              <a:prstGeom prst="rect">
                <a:avLst/>
              </a:prstGeom>
              <a:blipFill rotWithShape="1">
                <a:blip r:embed="rId4"/>
                <a:stretch>
                  <a:fillRect/>
                </a:stretch>
              </a:blipFill>
            </p:spPr>
            <p:txBody>
              <a:bodyPr/>
              <a:lstStyle/>
              <a:p>
                <a:r>
                  <a:rPr lang="en-US">
                    <a:noFill/>
                  </a:rPr>
                  <a:t> </a:t>
                </a:r>
              </a:p>
            </p:txBody>
          </p:sp>
        </mc:Fallback>
      </mc:AlternateContent>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0203" y="2332435"/>
            <a:ext cx="1219198" cy="153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 calcmode="lin" valueType="num">
                                      <p:cBhvr additive="base">
                                        <p:cTn id="9" dur="500" fill="hold"/>
                                        <p:tgtEl>
                                          <p:spTgt spid="11266"/>
                                        </p:tgtEl>
                                        <p:attrNameLst>
                                          <p:attrName>ppt_x</p:attrName>
                                        </p:attrNameLst>
                                      </p:cBhvr>
                                      <p:tavLst>
                                        <p:tav tm="0">
                                          <p:val>
                                            <p:strVal val="#ppt_x"/>
                                          </p:val>
                                        </p:tav>
                                        <p:tav tm="100000">
                                          <p:val>
                                            <p:strVal val="#ppt_x"/>
                                          </p:val>
                                        </p:tav>
                                      </p:tavLst>
                                    </p:anim>
                                    <p:anim calcmode="lin" valueType="num">
                                      <p:cBhvr additive="base">
                                        <p:cTn id="1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wipe(up)">
                                      <p:cBhvr>
                                        <p:cTn id="18"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This Slideshow was developed to accompany the textbook</a:t>
            </a:r>
          </a:p>
          <a:p>
            <a:pPr lvl="1"/>
            <a:r>
              <a:rPr lang="en-US" i="1" dirty="0"/>
              <a:t>Larson Geometry</a:t>
            </a:r>
          </a:p>
          <a:p>
            <a:pPr lvl="1"/>
            <a:r>
              <a:rPr lang="en-US" i="1" dirty="0"/>
              <a:t>By Larson, R., Boswell, L., </a:t>
            </a:r>
            <a:r>
              <a:rPr lang="en-US" i="1" dirty="0" err="1"/>
              <a:t>Kanold</a:t>
            </a:r>
            <a:r>
              <a:rPr lang="en-US" i="1" dirty="0"/>
              <a:t>, T. D., &amp; Stiff, L. </a:t>
            </a:r>
          </a:p>
          <a:p>
            <a:pPr lvl="1"/>
            <a:r>
              <a:rPr lang="en-US" i="1" dirty="0"/>
              <a:t>2011 Holt McDougal</a:t>
            </a:r>
          </a:p>
          <a:p>
            <a:r>
              <a:rPr lang="en-US" dirty="0"/>
              <a:t>Some examples and diagrams are taken from the textbook.</a:t>
            </a:r>
          </a:p>
          <a:p>
            <a:endParaRPr lang="en-US" i="1" dirty="0"/>
          </a:p>
          <a:p>
            <a:endParaRPr lang="en-US" dirty="0"/>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2"/>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285989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a:p>
              <a:p>
                <a:r>
                  <a:rPr lang="en-US" dirty="0"/>
                  <a:t>If </a:t>
                </a:r>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𝐴𝐵</m:t>
                        </m:r>
                      </m:e>
                    </m:groupChr>
                    <m:r>
                      <a:rPr lang="en-US" b="0" i="1" smtClean="0">
                        <a:latin typeface="Cambria Math"/>
                      </a:rPr>
                      <m:t>=110°</m:t>
                    </m:r>
                  </m:oMath>
                </a14:m>
                <a:r>
                  <a:rPr lang="en-US" dirty="0"/>
                  <a:t>, find </a:t>
                </a:r>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𝐵𝐶</m:t>
                        </m:r>
                      </m:e>
                    </m:groupCh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751"/>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9199" y="1200151"/>
            <a:ext cx="238949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16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371600" y="1314451"/>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solidFill>
                      <a:schemeClr val="bg1"/>
                    </a:solidFill>
                  </a:rPr>
                  <a:t>If one chord is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 bisector of another chord, then the 1</a:t>
                </a:r>
                <a:r>
                  <a:rPr lang="en-US" sz="2800" baseline="30000" dirty="0">
                    <a:solidFill>
                      <a:schemeClr val="bg1"/>
                    </a:solidFill>
                  </a:rPr>
                  <a:t>st</a:t>
                </a:r>
                <a:r>
                  <a:rPr lang="en-US" sz="2800" dirty="0">
                    <a:solidFill>
                      <a:schemeClr val="bg1"/>
                    </a:solidFill>
                  </a:rPr>
                  <a:t> chord is diameter.</a:t>
                </a:r>
              </a:p>
            </p:txBody>
          </p:sp>
        </mc:Choice>
        <mc:Fallback xmlns="">
          <p:sp>
            <p:nvSpPr>
              <p:cNvPr id="4" name="TextBox 3"/>
              <p:cNvSpPr txBox="1">
                <a:spLocks noRot="1" noChangeAspect="1" noMove="1" noResize="1" noEditPoints="1" noAdjustHandles="1" noChangeArrowheads="1" noChangeShapeType="1" noTextEdit="1"/>
              </p:cNvSpPr>
              <p:nvPr/>
            </p:nvSpPr>
            <p:spPr>
              <a:xfrm>
                <a:off x="1371600" y="1314451"/>
                <a:ext cx="7772400" cy="95410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71600" y="4000502"/>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solidFill>
                      <a:schemeClr val="bg1"/>
                    </a:solidFill>
                  </a:rPr>
                  <a:t>If a diameter is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 to a chord, then it bisects the chord and its arc.</a:t>
                </a:r>
              </a:p>
            </p:txBody>
          </p:sp>
        </mc:Choice>
        <mc:Fallback xmlns="">
          <p:sp>
            <p:nvSpPr>
              <p:cNvPr id="5" name="TextBox 4"/>
              <p:cNvSpPr txBox="1">
                <a:spLocks noRot="1" noChangeAspect="1" noMove="1" noResize="1" noEditPoints="1" noAdjustHandles="1" noChangeArrowheads="1" noChangeShapeType="1" noTextEdit="1"/>
              </p:cNvSpPr>
              <p:nvPr/>
            </p:nvSpPr>
            <p:spPr>
              <a:xfrm>
                <a:off x="1371600" y="5334000"/>
                <a:ext cx="7772400" cy="954107"/>
              </a:xfrm>
              <a:prstGeom prst="rect">
                <a:avLst/>
              </a:prstGeom>
              <a:blipFill rotWithShape="1">
                <a:blip r:embed="rId4"/>
                <a:stretch>
                  <a:fillRect/>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71600" y="2279482"/>
            <a:ext cx="1724025"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010400" y="2279481"/>
            <a:ext cx="1655098" cy="172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2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arn(inVertical)">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circle(in)">
                                      <p:cBhvr>
                                        <p:cTn id="18"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0013" y="1370410"/>
                <a:ext cx="7773988" cy="3086100"/>
              </a:xfrm>
            </p:spPr>
            <p:txBody>
              <a:bodyPr/>
              <a:lstStyle/>
              <a:p>
                <a:r>
                  <a:rPr lang="en-US" dirty="0"/>
                  <a:t>Find the measure of the indicated arc.</a:t>
                </a: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𝐶𝐷</m:t>
                        </m:r>
                      </m:e>
                    </m:groupChr>
                  </m:oMath>
                </a14:m>
                <a:endParaRPr lang="en-US" dirty="0"/>
              </a:p>
              <a:p>
                <a:endParaRPr lang="en-US" dirty="0"/>
              </a:p>
              <a:p>
                <a:endParaRPr lang="en-US" b="0" i="1" dirty="0">
                  <a:latin typeface="Cambria Math"/>
                </a:endParaRPr>
              </a:p>
              <a:p>
                <a14:m>
                  <m:oMath xmlns:m="http://schemas.openxmlformats.org/officeDocument/2006/math">
                    <m:groupChr>
                      <m:groupChrPr>
                        <m:chr m:val="⏜"/>
                        <m:pos m:val="top"/>
                        <m:vertJc m:val="bot"/>
                        <m:ctrlPr>
                          <a:rPr lang="en-US" b="0" i="1" smtClean="0">
                            <a:latin typeface="Cambria Math" panose="02040503050406030204" pitchFamily="18" charset="0"/>
                          </a:rPr>
                        </m:ctrlPr>
                      </m:groupChrPr>
                      <m:e>
                        <m:r>
                          <a:rPr lang="en-US" b="0" i="1" smtClean="0">
                            <a:latin typeface="Cambria Math"/>
                          </a:rPr>
                          <m:t>𝐶𝐸</m:t>
                        </m:r>
                      </m:e>
                    </m:groupCh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0013" y="1827213"/>
                <a:ext cx="7773988" cy="4114800"/>
              </a:xfrm>
              <a:blipFill rotWithShape="1">
                <a:blip r:embed="rId3"/>
                <a:stretch>
                  <a:fillRect l="-706" t="-1481"/>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81712" y="1885950"/>
            <a:ext cx="2403184"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0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1409700" y="1314452"/>
                <a:ext cx="7772400"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a:solidFill>
                      <a:schemeClr val="bg1"/>
                    </a:solidFill>
                  </a:rPr>
                  <a:t>In the same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 or </a:t>
                </a:r>
                <a14:m>
                  <m:oMath xmlns:m="http://schemas.openxmlformats.org/officeDocument/2006/math">
                    <m:r>
                      <a:rPr lang="en-US" sz="2800" i="1" smtClean="0">
                        <a:solidFill>
                          <a:schemeClr val="bg1"/>
                        </a:solidFill>
                        <a:latin typeface="Cambria Math"/>
                      </a:rPr>
                      <m:t>≅</m:t>
                    </m:r>
                    <m:r>
                      <a:rPr lang="en-US" sz="2800" b="0" i="1" smtClean="0">
                        <a:solidFill>
                          <a:schemeClr val="bg1"/>
                        </a:solidFill>
                        <a:latin typeface="Cambria Math"/>
                      </a:rPr>
                      <m:t>⨀</m:t>
                    </m:r>
                  </m:oMath>
                </a14:m>
                <a:r>
                  <a:rPr lang="en-US" sz="2800" dirty="0">
                    <a:solidFill>
                      <a:schemeClr val="bg1"/>
                    </a:solidFill>
                  </a:rPr>
                  <a:t>, 2 chords are </a:t>
                </a:r>
                <a14:m>
                  <m:oMath xmlns:m="http://schemas.openxmlformats.org/officeDocument/2006/math">
                    <m:r>
                      <a:rPr lang="en-US" sz="2800" b="0" i="1" smtClean="0">
                        <a:solidFill>
                          <a:schemeClr val="bg1"/>
                        </a:solidFill>
                        <a:latin typeface="Cambria Math"/>
                      </a:rPr>
                      <m:t>≅</m:t>
                    </m:r>
                  </m:oMath>
                </a14:m>
                <a:r>
                  <a:rPr lang="en-US" sz="2800" dirty="0">
                    <a:solidFill>
                      <a:schemeClr val="bg1"/>
                    </a:solidFill>
                  </a:rPr>
                  <a:t> </a:t>
                </a:r>
                <a:r>
                  <a:rPr lang="en-US" sz="2800" dirty="0" err="1">
                    <a:solidFill>
                      <a:schemeClr val="bg1"/>
                    </a:solidFill>
                  </a:rPr>
                  <a:t>iff</a:t>
                </a:r>
                <a:r>
                  <a:rPr lang="en-US" sz="2800" dirty="0">
                    <a:solidFill>
                      <a:schemeClr val="bg1"/>
                    </a:solidFill>
                  </a:rPr>
                  <a:t> they are equidistant from the center.</a:t>
                </a:r>
              </a:p>
            </p:txBody>
          </p:sp>
        </mc:Choice>
        <mc:Fallback xmlns="">
          <p:sp>
            <p:nvSpPr>
              <p:cNvPr id="4" name="TextBox 3"/>
              <p:cNvSpPr txBox="1">
                <a:spLocks noRot="1" noChangeAspect="1" noMove="1" noResize="1" noEditPoints="1" noAdjustHandles="1" noChangeArrowheads="1" noChangeShapeType="1" noTextEdit="1"/>
              </p:cNvSpPr>
              <p:nvPr/>
            </p:nvSpPr>
            <p:spPr>
              <a:xfrm>
                <a:off x="1409700" y="1752600"/>
                <a:ext cx="7772400" cy="954107"/>
              </a:xfrm>
              <a:prstGeom prst="rect">
                <a:avLst/>
              </a:prstGeom>
              <a:blipFill rotWithShape="1">
                <a:blip r:embed="rId3"/>
                <a:stretch>
                  <a:fillRect/>
                </a:stretch>
              </a:blipFill>
            </p:spPr>
            <p:txBody>
              <a:bodyPr/>
              <a:lstStyle/>
              <a:p>
                <a:r>
                  <a:rPr lang="en-US">
                    <a:noFill/>
                  </a:rPr>
                  <a:t> </a:t>
                </a:r>
              </a:p>
            </p:txBody>
          </p:sp>
        </mc:Fallback>
      </mc:AlternateContent>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2348514"/>
            <a:ext cx="2876550" cy="203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2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fade">
                                      <p:cBhvr>
                                        <p:cTn id="1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10.3 Apply Properties of Chords</a:t>
            </a:r>
          </a:p>
        </p:txBody>
      </p:sp>
      <p:sp>
        <p:nvSpPr>
          <p:cNvPr id="3" name="Content Placeholder 2"/>
          <p:cNvSpPr>
            <a:spLocks noGrp="1"/>
          </p:cNvSpPr>
          <p:nvPr>
            <p:ph idx="1"/>
          </p:nvPr>
        </p:nvSpPr>
        <p:spPr>
          <a:xfrm>
            <a:off x="1370013" y="1370410"/>
            <a:ext cx="7313612" cy="3373041"/>
          </a:xfrm>
        </p:spPr>
        <p:txBody>
          <a:bodyPr/>
          <a:lstStyle/>
          <a:p>
            <a:r>
              <a:rPr lang="en-US" dirty="0"/>
              <a:t>Find the value of x.</a:t>
            </a:r>
          </a:p>
          <a:p>
            <a:endParaRPr lang="en-US" dirty="0"/>
          </a:p>
          <a:p>
            <a:endParaRPr lang="en-US" dirty="0"/>
          </a:p>
          <a:p>
            <a:endParaRPr lang="en-US" dirty="0"/>
          </a:p>
          <a:p>
            <a:endParaRPr lang="en-US" dirty="0"/>
          </a:p>
          <a:p>
            <a:endParaRPr lang="en-US" dirty="0"/>
          </a:p>
          <a:p>
            <a:r>
              <a:rPr lang="en-US" i="1" dirty="0"/>
              <a:t>667 #4-20 even, 24, 30, 35-37 all = 14</a:t>
            </a:r>
          </a:p>
          <a:p>
            <a:r>
              <a:rPr lang="en-US" i="1" dirty="0"/>
              <a:t>Extra Credit 670 #2, 4 = +2</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1223" y="1352550"/>
            <a:ext cx="2845486"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2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10.3 Answers</a:t>
            </a:r>
            <a:endParaRPr lang="en-US" dirty="0"/>
          </a:p>
          <a:p>
            <a:endParaRPr lang="en-US" dirty="0"/>
          </a:p>
          <a:p>
            <a:endParaRPr lang="en-US" dirty="0"/>
          </a:p>
          <a:p>
            <a:r>
              <a:rPr lang="en-US" dirty="0">
                <a:hlinkClick r:id="rId4" action="ppaction://hlinkpres?slideindex=1&amp;slidetitle="/>
              </a:rPr>
              <a:t>10.3 Homework Quiz</a:t>
            </a:r>
            <a:endParaRPr lang="en-US" dirty="0"/>
          </a:p>
        </p:txBody>
      </p:sp>
    </p:spTree>
    <p:extLst>
      <p:ext uri="{BB962C8B-B14F-4D97-AF65-F5344CB8AC3E}">
        <p14:creationId xmlns:p14="http://schemas.microsoft.com/office/powerpoint/2010/main" val="26875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10.4 Use Inscribed Angles and Polygons</a:t>
            </a:r>
          </a:p>
        </p:txBody>
      </p:sp>
      <p:sp>
        <p:nvSpPr>
          <p:cNvPr id="29699" name="Rectangle 3"/>
          <p:cNvSpPr>
            <a:spLocks noGrp="1" noChangeArrowheads="1"/>
          </p:cNvSpPr>
          <p:nvPr>
            <p:ph type="body" idx="1"/>
          </p:nvPr>
        </p:nvSpPr>
        <p:spPr/>
        <p:txBody>
          <a:bodyPr/>
          <a:lstStyle/>
          <a:p>
            <a:r>
              <a:rPr lang="en-US" dirty="0"/>
              <a:t>What does inscribed mean?  </a:t>
            </a:r>
          </a:p>
          <a:p>
            <a:pPr lvl="1"/>
            <a:r>
              <a:rPr lang="en-US" dirty="0"/>
              <a:t>Writing ON something; engraving ON</a:t>
            </a:r>
          </a:p>
          <a:p>
            <a:endParaRPr lang="en-US" dirty="0"/>
          </a:p>
          <a:p>
            <a:r>
              <a:rPr lang="en-US" dirty="0"/>
              <a:t>Inscribed angle means the vertex ON the circle. </a:t>
            </a:r>
          </a:p>
        </p:txBody>
      </p:sp>
    </p:spTree>
    <p:extLst>
      <p:ext uri="{BB962C8B-B14F-4D97-AF65-F5344CB8AC3E}">
        <p14:creationId xmlns:p14="http://schemas.microsoft.com/office/powerpoint/2010/main" val="30507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10.4 Use Inscribed Angles and Polygons</a:t>
            </a:r>
          </a:p>
        </p:txBody>
      </p:sp>
      <p:sp>
        <p:nvSpPr>
          <p:cNvPr id="30723" name="Rectangle 3"/>
          <p:cNvSpPr>
            <a:spLocks noGrp="1" noChangeArrowheads="1"/>
          </p:cNvSpPr>
          <p:nvPr>
            <p:ph type="body" idx="1"/>
          </p:nvPr>
        </p:nvSpPr>
        <p:spPr/>
        <p:txBody>
          <a:bodyPr/>
          <a:lstStyle/>
          <a:p>
            <a:pPr>
              <a:lnSpc>
                <a:spcPct val="90000"/>
              </a:lnSpc>
            </a:pPr>
            <a:r>
              <a:rPr lang="en-US" sz="2400" dirty="0"/>
              <a:t>Inscribed Angle</a:t>
            </a:r>
          </a:p>
          <a:p>
            <a:pPr lvl="1">
              <a:lnSpc>
                <a:spcPct val="90000"/>
              </a:lnSpc>
            </a:pPr>
            <a:r>
              <a:rPr lang="en-US" sz="2000" dirty="0"/>
              <a:t>An angle whose vertex is on the edge of a circle and is inside the circle.</a:t>
            </a:r>
          </a:p>
          <a:p>
            <a:pPr>
              <a:lnSpc>
                <a:spcPct val="90000"/>
              </a:lnSpc>
            </a:pPr>
            <a:r>
              <a:rPr lang="en-US" sz="2400" dirty="0"/>
              <a:t>Intercepted Arc</a:t>
            </a:r>
          </a:p>
          <a:p>
            <a:pPr lvl="1">
              <a:lnSpc>
                <a:spcPct val="90000"/>
              </a:lnSpc>
            </a:pPr>
            <a:r>
              <a:rPr lang="en-US" sz="2000" dirty="0"/>
              <a:t>The arc of the circle that is in the angle.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3105151"/>
            <a:ext cx="3781425" cy="196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667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10.4 Use Inscribed Angles and Polygons</a:t>
            </a:r>
          </a:p>
        </p:txBody>
      </p:sp>
      <p:sp>
        <p:nvSpPr>
          <p:cNvPr id="5" name="TextBox 4"/>
          <p:cNvSpPr txBox="1"/>
          <p:nvPr/>
        </p:nvSpPr>
        <p:spPr>
          <a:xfrm>
            <a:off x="1371600" y="1371602"/>
            <a:ext cx="77724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The measure of an inscribed angle is ½ the measure of the intercepted arc.</a:t>
            </a:r>
          </a:p>
        </p:txBody>
      </p:sp>
      <p:sp>
        <p:nvSpPr>
          <p:cNvPr id="6" name="TextBox 5"/>
          <p:cNvSpPr txBox="1"/>
          <p:nvPr/>
        </p:nvSpPr>
        <p:spPr>
          <a:xfrm>
            <a:off x="1352550" y="3681385"/>
            <a:ext cx="7772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two inscribed angles of the same or congruent circles intercept congruent arcs, then the angles are congruent.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5536" y="2202599"/>
            <a:ext cx="2845464" cy="147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73726" y="2186947"/>
            <a:ext cx="1655874" cy="149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5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1"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fltVal val="0"/>
                                          </p:val>
                                        </p:tav>
                                        <p:tav tm="100000">
                                          <p:val>
                                            <p:strVal val="#ppt_w"/>
                                          </p:val>
                                        </p:tav>
                                      </p:tavLst>
                                    </p:anim>
                                    <p:anim calcmode="lin" valueType="num">
                                      <p:cBhvr>
                                        <p:cTn id="21" dur="1000" fill="hold"/>
                                        <p:tgtEl>
                                          <p:spTgt spid="2050"/>
                                        </p:tgtEl>
                                        <p:attrNameLst>
                                          <p:attrName>ppt_h</p:attrName>
                                        </p:attrNameLst>
                                      </p:cBhvr>
                                      <p:tavLst>
                                        <p:tav tm="0">
                                          <p:val>
                                            <p:fltVal val="0"/>
                                          </p:val>
                                        </p:tav>
                                        <p:tav tm="100000">
                                          <p:val>
                                            <p:strVal val="#ppt_h"/>
                                          </p:val>
                                        </p:tav>
                                      </p:tavLst>
                                    </p:anim>
                                    <p:anim calcmode="lin" valueType="num">
                                      <p:cBhvr>
                                        <p:cTn id="22" dur="1000" fill="hold"/>
                                        <p:tgtEl>
                                          <p:spTgt spid="2050"/>
                                        </p:tgtEl>
                                        <p:attrNameLst>
                                          <p:attrName>style.rotation</p:attrName>
                                        </p:attrNameLst>
                                      </p:cBhvr>
                                      <p:tavLst>
                                        <p:tav tm="0">
                                          <p:val>
                                            <p:fltVal val="90"/>
                                          </p:val>
                                        </p:tav>
                                        <p:tav tm="100000">
                                          <p:val>
                                            <p:fltVal val="0"/>
                                          </p:val>
                                        </p:tav>
                                      </p:tavLst>
                                    </p:anim>
                                    <p:animEffect transition="in" filter="fade">
                                      <p:cBhvr>
                                        <p:cTn id="2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Use Inscribed Angles and Polygons</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371600" y="1371600"/>
            <a:ext cx="7772400" cy="113877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an inscribed angle of a circle intercepts a semicircle, then the angle is a right angle</a:t>
            </a:r>
          </a:p>
          <a:p>
            <a:pPr lvl="1"/>
            <a:r>
              <a:rPr lang="en-US" sz="2000" dirty="0">
                <a:solidFill>
                  <a:schemeClr val="tx1"/>
                </a:solidFill>
              </a:rPr>
              <a:t>½ 180 (semicircle) = 90</a:t>
            </a:r>
          </a:p>
        </p:txBody>
      </p:sp>
      <p:sp>
        <p:nvSpPr>
          <p:cNvPr id="5" name="TextBox 4"/>
          <p:cNvSpPr txBox="1"/>
          <p:nvPr/>
        </p:nvSpPr>
        <p:spPr>
          <a:xfrm>
            <a:off x="1371600" y="3811369"/>
            <a:ext cx="7772400"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a quadrilateral is inscribed in a circle, then the opposite angles are supplementary.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71600" y="2510373"/>
            <a:ext cx="1466849" cy="129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138301" y="2510373"/>
            <a:ext cx="1401073" cy="130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9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randombar(horizontal)">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10.1 Use Properties </a:t>
            </a:r>
            <a:br>
              <a:rPr lang="en-US" dirty="0"/>
            </a:br>
            <a:r>
              <a:rPr lang="en-US" dirty="0"/>
              <a:t>of Tangents</a:t>
            </a:r>
          </a:p>
        </p:txBody>
      </p:sp>
      <p:sp>
        <p:nvSpPr>
          <p:cNvPr id="10243" name="Rectangle 3"/>
          <p:cNvSpPr>
            <a:spLocks noGrp="1" noChangeArrowheads="1"/>
          </p:cNvSpPr>
          <p:nvPr>
            <p:ph idx="1"/>
          </p:nvPr>
        </p:nvSpPr>
        <p:spPr/>
        <p:txBody>
          <a:bodyPr/>
          <a:lstStyle/>
          <a:p>
            <a:r>
              <a:rPr lang="en-US" dirty="0"/>
              <a:t>Circle</a:t>
            </a:r>
          </a:p>
          <a:p>
            <a:pPr lvl="1"/>
            <a:r>
              <a:rPr lang="en-US" dirty="0"/>
              <a:t>All the points a given distance from a central point in a plane</a:t>
            </a:r>
          </a:p>
          <a:p>
            <a:pPr lvl="1"/>
            <a:r>
              <a:rPr lang="en-US" dirty="0"/>
              <a:t>Named by the center</a:t>
            </a:r>
          </a:p>
          <a:p>
            <a:r>
              <a:rPr lang="en-US" dirty="0"/>
              <a:t>Radius (r) – the distance from the center of the circle to the edge.</a:t>
            </a:r>
          </a:p>
          <a:p>
            <a:r>
              <a:rPr lang="en-US" dirty="0"/>
              <a:t>Chord – line segment that connects two points on a circle.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1007" y="10543"/>
            <a:ext cx="2672993" cy="195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38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10.4 Use Inscribed Angles and Polygons</a:t>
            </a:r>
          </a:p>
        </p:txBody>
      </p:sp>
      <p:sp>
        <p:nvSpPr>
          <p:cNvPr id="32771" name="Rectangle 3"/>
          <p:cNvSpPr>
            <a:spLocks noGrp="1" noChangeArrowheads="1"/>
          </p:cNvSpPr>
          <p:nvPr>
            <p:ph type="body" idx="1"/>
          </p:nvPr>
        </p:nvSpPr>
        <p:spPr>
          <a:xfrm>
            <a:off x="1370013" y="1370410"/>
            <a:ext cx="7313612" cy="3575446"/>
          </a:xfrm>
        </p:spPr>
        <p:txBody>
          <a:bodyPr/>
          <a:lstStyle/>
          <a:p>
            <a:pPr>
              <a:lnSpc>
                <a:spcPct val="80000"/>
              </a:lnSpc>
            </a:pPr>
            <a:r>
              <a:rPr lang="en-US" sz="2500" dirty="0"/>
              <a:t>Find the measure of the red arc or angle.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828801"/>
            <a:ext cx="2671407"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7584" y="1828801"/>
            <a:ext cx="2517984"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6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10.4 Use Inscribed Angles and Polygons</a:t>
            </a:r>
          </a:p>
        </p:txBody>
      </p:sp>
      <p:sp>
        <p:nvSpPr>
          <p:cNvPr id="3" name="Content Placeholder 2"/>
          <p:cNvSpPr>
            <a:spLocks noGrp="1"/>
          </p:cNvSpPr>
          <p:nvPr>
            <p:ph idx="1"/>
          </p:nvPr>
        </p:nvSpPr>
        <p:spPr>
          <a:xfrm>
            <a:off x="1370013" y="1370410"/>
            <a:ext cx="7313612" cy="3773091"/>
          </a:xfrm>
        </p:spPr>
        <p:txBody>
          <a:bodyPr/>
          <a:lstStyle/>
          <a:p>
            <a:r>
              <a:rPr lang="en-US" dirty="0"/>
              <a:t>Find the value of each variable.</a:t>
            </a:r>
          </a:p>
          <a:p>
            <a:endParaRPr lang="en-US" dirty="0"/>
          </a:p>
          <a:p>
            <a:endParaRPr lang="en-US" dirty="0"/>
          </a:p>
          <a:p>
            <a:endParaRPr lang="en-US" dirty="0"/>
          </a:p>
          <a:p>
            <a:endParaRPr lang="en-US" dirty="0"/>
          </a:p>
          <a:p>
            <a:endParaRPr lang="en-US" dirty="0"/>
          </a:p>
          <a:p>
            <a:endParaRPr lang="en-US" dirty="0"/>
          </a:p>
          <a:p>
            <a:r>
              <a:rPr lang="en-US" i="1" dirty="0"/>
              <a:t>676 #4-24 even, 28 36, 38, 40-46 all = 21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828800"/>
            <a:ext cx="2209798" cy="205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29200" y="1828800"/>
            <a:ext cx="3026284" cy="205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0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500" fill="hold"/>
                                        <p:tgtEl>
                                          <p:spTgt spid="5122"/>
                                        </p:tgtEl>
                                        <p:attrNameLst>
                                          <p:attrName>ppt_w</p:attrName>
                                        </p:attrNameLst>
                                      </p:cBhvr>
                                      <p:tavLst>
                                        <p:tav tm="0">
                                          <p:val>
                                            <p:fltVal val="0"/>
                                          </p:val>
                                        </p:tav>
                                        <p:tav tm="100000">
                                          <p:val>
                                            <p:strVal val="#ppt_w"/>
                                          </p:val>
                                        </p:tav>
                                      </p:tavLst>
                                    </p:anim>
                                    <p:anim calcmode="lin" valueType="num">
                                      <p:cBhvr>
                                        <p:cTn id="12" dur="500" fill="hold"/>
                                        <p:tgtEl>
                                          <p:spTgt spid="5122"/>
                                        </p:tgtEl>
                                        <p:attrNameLst>
                                          <p:attrName>ppt_h</p:attrName>
                                        </p:attrNameLst>
                                      </p:cBhvr>
                                      <p:tavLst>
                                        <p:tav tm="0">
                                          <p:val>
                                            <p:fltVal val="0"/>
                                          </p:val>
                                        </p:tav>
                                        <p:tav tm="100000">
                                          <p:val>
                                            <p:strVal val="#ppt_h"/>
                                          </p:val>
                                        </p:tav>
                                      </p:tavLst>
                                    </p:anim>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arn(inVertical)">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10.4 Answers</a:t>
            </a:r>
            <a:endParaRPr lang="en-US" dirty="0"/>
          </a:p>
          <a:p>
            <a:endParaRPr lang="en-US" dirty="0"/>
          </a:p>
          <a:p>
            <a:endParaRPr lang="en-US" dirty="0"/>
          </a:p>
          <a:p>
            <a:r>
              <a:rPr lang="en-US" dirty="0">
                <a:hlinkClick r:id="rId4" action="ppaction://hlinkpres?slideindex=1&amp;slidetitle="/>
              </a:rPr>
              <a:t>10.4 Homework Quiz</a:t>
            </a:r>
            <a:endParaRPr lang="en-US" dirty="0"/>
          </a:p>
        </p:txBody>
      </p:sp>
    </p:spTree>
    <p:extLst>
      <p:ext uri="{BB962C8B-B14F-4D97-AF65-F5344CB8AC3E}">
        <p14:creationId xmlns:p14="http://schemas.microsoft.com/office/powerpoint/2010/main" val="268759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dirty="0"/>
              <a:t>10.5 Apply Other Angle Relationships in Circles</a:t>
            </a:r>
          </a:p>
        </p:txBody>
      </p:sp>
      <p:sp>
        <p:nvSpPr>
          <p:cNvPr id="44035" name="Rectangle 3"/>
          <p:cNvSpPr>
            <a:spLocks noGrp="1" noChangeArrowheads="1"/>
          </p:cNvSpPr>
          <p:nvPr>
            <p:ph type="body" idx="1"/>
          </p:nvPr>
        </p:nvSpPr>
        <p:spPr>
          <a:xfrm>
            <a:off x="2180434" y="2671525"/>
            <a:ext cx="6575425" cy="1976914"/>
          </a:xfrm>
        </p:spPr>
        <p:txBody>
          <a:bodyPr/>
          <a:lstStyle/>
          <a:p>
            <a:pPr>
              <a:lnSpc>
                <a:spcPct val="90000"/>
              </a:lnSpc>
            </a:pPr>
            <a:r>
              <a:rPr lang="en-US" dirty="0"/>
              <a:t>Secant and Tangent intersect at point P on circle S.  The angle formed measures 36</a:t>
            </a:r>
            <a:r>
              <a:rPr lang="en-US" dirty="0">
                <a:sym typeface="Symbol" pitchFamily="18" charset="2"/>
              </a:rPr>
              <a:t></a:t>
            </a:r>
            <a:r>
              <a:rPr lang="en-US" dirty="0"/>
              <a:t>.  What is the measure of the intercepted arc?  </a:t>
            </a:r>
          </a:p>
        </p:txBody>
      </p:sp>
      <p:sp>
        <p:nvSpPr>
          <p:cNvPr id="15" name="TextBox 14"/>
          <p:cNvSpPr txBox="1"/>
          <p:nvPr/>
        </p:nvSpPr>
        <p:spPr>
          <a:xfrm>
            <a:off x="1245396" y="1371600"/>
            <a:ext cx="7898604" cy="10895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90000"/>
              </a:lnSpc>
            </a:pPr>
            <a:r>
              <a:rPr lang="en-US" sz="2400" dirty="0">
                <a:solidFill>
                  <a:schemeClr val="bg1"/>
                </a:solidFill>
              </a:rPr>
              <a:t>If a secant and a tangent intersect at the point of tangency, then the measure of each angle formed is one-half the measure of its intercepted arc.</a:t>
            </a:r>
          </a:p>
        </p:txBody>
      </p:sp>
      <p:grpSp>
        <p:nvGrpSpPr>
          <p:cNvPr id="2" name="Group 1"/>
          <p:cNvGrpSpPr/>
          <p:nvPr/>
        </p:nvGrpSpPr>
        <p:grpSpPr>
          <a:xfrm>
            <a:off x="310359" y="2930130"/>
            <a:ext cx="1870075" cy="1546620"/>
            <a:chOff x="310357" y="3906838"/>
            <a:chExt cx="1870075" cy="1519237"/>
          </a:xfrm>
        </p:grpSpPr>
        <p:grpSp>
          <p:nvGrpSpPr>
            <p:cNvPr id="44046" name="Group 14"/>
            <p:cNvGrpSpPr>
              <a:grpSpLocks/>
            </p:cNvGrpSpPr>
            <p:nvPr/>
          </p:nvGrpSpPr>
          <p:grpSpPr bwMode="auto">
            <a:xfrm>
              <a:off x="310357" y="3906838"/>
              <a:ext cx="1870075" cy="1519237"/>
              <a:chOff x="0" y="1973"/>
              <a:chExt cx="1178" cy="957"/>
            </a:xfrm>
          </p:grpSpPr>
          <p:sp>
            <p:nvSpPr>
              <p:cNvPr id="44037" name="Oval 5"/>
              <p:cNvSpPr>
                <a:spLocks noChangeArrowheads="1"/>
              </p:cNvSpPr>
              <p:nvPr/>
            </p:nvSpPr>
            <p:spPr bwMode="auto">
              <a:xfrm>
                <a:off x="428" y="2196"/>
                <a:ext cx="750" cy="734"/>
              </a:xfrm>
              <a:prstGeom prst="ellipse">
                <a:avLst/>
              </a:prstGeom>
              <a:noFill/>
              <a:ln w="38100">
                <a:solidFill>
                  <a:schemeClr val="tx1"/>
                </a:solidFill>
                <a:round/>
                <a:headEnd/>
                <a:tailEnd/>
              </a:ln>
            </p:spPr>
            <p:txBody>
              <a:bodyPr/>
              <a:lstStyle/>
              <a:p>
                <a:endParaRPr lang="en-US"/>
              </a:p>
            </p:txBody>
          </p:sp>
          <p:sp>
            <p:nvSpPr>
              <p:cNvPr id="44038" name="Line 6"/>
              <p:cNvSpPr>
                <a:spLocks noChangeShapeType="1"/>
              </p:cNvSpPr>
              <p:nvPr/>
            </p:nvSpPr>
            <p:spPr bwMode="auto">
              <a:xfrm flipH="1">
                <a:off x="0" y="2196"/>
                <a:ext cx="117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7"/>
              <p:cNvSpPr>
                <a:spLocks noChangeShapeType="1"/>
              </p:cNvSpPr>
              <p:nvPr/>
            </p:nvSpPr>
            <p:spPr bwMode="auto">
              <a:xfrm flipH="1">
                <a:off x="321" y="2196"/>
                <a:ext cx="429" cy="70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Text Box 8"/>
              <p:cNvSpPr txBox="1">
                <a:spLocks noChangeArrowheads="1"/>
              </p:cNvSpPr>
              <p:nvPr/>
            </p:nvSpPr>
            <p:spPr bwMode="auto">
              <a:xfrm>
                <a:off x="649" y="1980"/>
                <a:ext cx="21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Arial" charset="0"/>
                  </a:rPr>
                  <a:t>P</a:t>
                </a:r>
                <a:endParaRPr lang="en-US" sz="2000" dirty="0"/>
              </a:p>
            </p:txBody>
          </p:sp>
          <p:sp>
            <p:nvSpPr>
              <p:cNvPr id="44041" name="Text Box 9"/>
              <p:cNvSpPr txBox="1">
                <a:spLocks noChangeArrowheads="1"/>
              </p:cNvSpPr>
              <p:nvPr/>
            </p:nvSpPr>
            <p:spPr bwMode="auto">
              <a:xfrm>
                <a:off x="750" y="2499"/>
                <a:ext cx="214" cy="2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800">
                    <a:latin typeface="Arial" charset="0"/>
                  </a:rPr>
                  <a:t>S</a:t>
                </a:r>
                <a:endParaRPr lang="en-US"/>
              </a:p>
            </p:txBody>
          </p:sp>
          <p:sp>
            <p:nvSpPr>
              <p:cNvPr id="44042" name="Oval 10"/>
              <p:cNvSpPr>
                <a:spLocks noChangeArrowheads="1"/>
              </p:cNvSpPr>
              <p:nvPr/>
            </p:nvSpPr>
            <p:spPr bwMode="auto">
              <a:xfrm>
                <a:off x="750" y="2499"/>
                <a:ext cx="107" cy="101"/>
              </a:xfrm>
              <a:prstGeom prst="ellipse">
                <a:avLst/>
              </a:prstGeom>
              <a:solidFill>
                <a:schemeClr val="tx1"/>
              </a:solidFill>
              <a:ln w="9525">
                <a:solidFill>
                  <a:srgbClr val="000000"/>
                </a:solidFill>
                <a:round/>
                <a:headEnd/>
                <a:tailEnd/>
              </a:ln>
            </p:spPr>
            <p:txBody>
              <a:bodyPr/>
              <a:lstStyle/>
              <a:p>
                <a:endParaRPr lang="en-US"/>
              </a:p>
            </p:txBody>
          </p:sp>
          <p:sp>
            <p:nvSpPr>
              <p:cNvPr id="44043" name="Text Box 11"/>
              <p:cNvSpPr txBox="1">
                <a:spLocks noChangeArrowheads="1"/>
              </p:cNvSpPr>
              <p:nvPr/>
            </p:nvSpPr>
            <p:spPr bwMode="auto">
              <a:xfrm>
                <a:off x="246" y="2586"/>
                <a:ext cx="21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T</a:t>
                </a:r>
                <a:endParaRPr lang="en-US" sz="2000"/>
              </a:p>
            </p:txBody>
          </p:sp>
          <p:sp>
            <p:nvSpPr>
              <p:cNvPr id="44044" name="Text Box 12"/>
              <p:cNvSpPr txBox="1">
                <a:spLocks noChangeArrowheads="1"/>
              </p:cNvSpPr>
              <p:nvPr/>
            </p:nvSpPr>
            <p:spPr bwMode="auto">
              <a:xfrm>
                <a:off x="307" y="1973"/>
                <a:ext cx="21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R</a:t>
                </a:r>
                <a:endParaRPr lang="en-US" sz="2000"/>
              </a:p>
            </p:txBody>
          </p:sp>
          <p:sp>
            <p:nvSpPr>
              <p:cNvPr id="44045" name="Text Box 13"/>
              <p:cNvSpPr txBox="1">
                <a:spLocks noChangeArrowheads="1"/>
              </p:cNvSpPr>
              <p:nvPr/>
            </p:nvSpPr>
            <p:spPr bwMode="auto">
              <a:xfrm>
                <a:off x="260" y="2196"/>
                <a:ext cx="43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36</a:t>
                </a:r>
                <a:endParaRPr lang="en-US" sz="2000"/>
              </a:p>
            </p:txBody>
          </p:sp>
        </p:grpSp>
        <p:sp>
          <p:nvSpPr>
            <p:cNvPr id="16" name="Text Box 8"/>
            <p:cNvSpPr txBox="1">
              <a:spLocks noChangeArrowheads="1"/>
            </p:cNvSpPr>
            <p:nvPr/>
          </p:nvSpPr>
          <p:spPr bwMode="auto">
            <a:xfrm>
              <a:off x="1581563" y="4760338"/>
              <a:ext cx="341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latin typeface="Arial" charset="0"/>
                </a:rPr>
                <a:t>S</a:t>
              </a:r>
              <a:endParaRPr lang="en-US" sz="2000" dirty="0"/>
            </a:p>
          </p:txBody>
        </p:sp>
      </p:grpSp>
    </p:spTree>
    <p:extLst>
      <p:ext uri="{BB962C8B-B14F-4D97-AF65-F5344CB8AC3E}">
        <p14:creationId xmlns:p14="http://schemas.microsoft.com/office/powerpoint/2010/main" val="316616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 calcmode="lin" valueType="num">
                                      <p:cBhvr additive="base">
                                        <p:cTn id="12"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a:t>10.5 Apply Other Angle Relationships in Circles</a:t>
            </a:r>
          </a:p>
        </p:txBody>
      </p:sp>
      <mc:AlternateContent xmlns:mc="http://schemas.openxmlformats.org/markup-compatibility/2006" xmlns:a14="http://schemas.microsoft.com/office/drawing/2010/main">
        <mc:Choice Requires="a14">
          <p:sp>
            <p:nvSpPr>
              <p:cNvPr id="46083" name="Rectangle 3"/>
              <p:cNvSpPr>
                <a:spLocks noGrp="1" noChangeArrowheads="1"/>
              </p:cNvSpPr>
              <p:nvPr>
                <p:ph type="body" idx="1"/>
              </p:nvPr>
            </p:nvSpPr>
            <p:spPr>
              <a:xfrm>
                <a:off x="2806702" y="3219452"/>
                <a:ext cx="5876925" cy="1237057"/>
              </a:xfrm>
            </p:spPr>
            <p:txBody>
              <a:bodyPr/>
              <a:lstStyle/>
              <a:p>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𝑅𝑇</m:t>
                        </m:r>
                      </m:e>
                    </m:groupChr>
                  </m:oMath>
                </a14:m>
                <a:r>
                  <a:rPr lang="en-US" dirty="0"/>
                  <a:t> = 50, </a:t>
                </a:r>
                <a14:m>
                  <m:oMath xmlns:m="http://schemas.openxmlformats.org/officeDocument/2006/math">
                    <m:r>
                      <a:rPr lang="en-US" b="0" i="1" smtClean="0">
                        <a:latin typeface="Cambria Math"/>
                      </a:rPr>
                      <m:t>𝑚</m:t>
                    </m:r>
                    <m:groupChr>
                      <m:groupChrPr>
                        <m:chr m:val="⏜"/>
                        <m:pos m:val="top"/>
                        <m:vertJc m:val="bot"/>
                        <m:ctrlPr>
                          <a:rPr lang="en-US" b="0" i="1" smtClean="0">
                            <a:latin typeface="Cambria Math" panose="02040503050406030204" pitchFamily="18" charset="0"/>
                          </a:rPr>
                        </m:ctrlPr>
                      </m:groupChrPr>
                      <m:e>
                        <m:r>
                          <a:rPr lang="en-US" b="0" i="1" smtClean="0">
                            <a:latin typeface="Cambria Math"/>
                          </a:rPr>
                          <m:t>𝑃𝑄</m:t>
                        </m:r>
                      </m:e>
                    </m:groupChr>
                  </m:oMath>
                </a14:m>
                <a:r>
                  <a:rPr lang="en-US" dirty="0"/>
                  <a:t> = 120.  What is m</a:t>
                </a:r>
                <a:r>
                  <a:rPr lang="en-US" dirty="0">
                    <a:sym typeface="Symbol" pitchFamily="18" charset="2"/>
                  </a:rPr>
                  <a:t></a:t>
                </a:r>
                <a:r>
                  <a:rPr lang="en-US" dirty="0"/>
                  <a:t>3?</a:t>
                </a:r>
              </a:p>
            </p:txBody>
          </p:sp>
        </mc:Choice>
        <mc:Fallback xmlns="">
          <p:sp>
            <p:nvSpPr>
              <p:cNvPr id="46083" name="Rectangle 3"/>
              <p:cNvSpPr>
                <a:spLocks noGrp="1" noRot="1" noChangeAspect="1" noMove="1" noResize="1" noEditPoints="1" noAdjustHandles="1" noChangeArrowheads="1" noChangeShapeType="1" noTextEdit="1"/>
              </p:cNvSpPr>
              <p:nvPr>
                <p:ph type="body" idx="1"/>
              </p:nvPr>
            </p:nvSpPr>
            <p:spPr>
              <a:xfrm>
                <a:off x="2806702" y="3219452"/>
                <a:ext cx="5876925" cy="1237057"/>
              </a:xfrm>
              <a:blipFill rotWithShape="1">
                <a:blip r:embed="rId3"/>
                <a:stretch>
                  <a:fillRect/>
                </a:stretch>
              </a:blipFill>
            </p:spPr>
            <p:txBody>
              <a:bodyPr/>
              <a:lstStyle/>
              <a:p>
                <a:r>
                  <a:rPr lang="en-US">
                    <a:noFill/>
                  </a:rPr>
                  <a:t> </a:t>
                </a:r>
              </a:p>
            </p:txBody>
          </p:sp>
        </mc:Fallback>
      </mc:AlternateContent>
      <p:grpSp>
        <p:nvGrpSpPr>
          <p:cNvPr id="46098" name="Group 18"/>
          <p:cNvGrpSpPr>
            <a:grpSpLocks/>
          </p:cNvGrpSpPr>
          <p:nvPr/>
        </p:nvGrpSpPr>
        <p:grpSpPr bwMode="auto">
          <a:xfrm>
            <a:off x="36531" y="2993651"/>
            <a:ext cx="2930525" cy="2135978"/>
            <a:chOff x="218" y="1473"/>
            <a:chExt cx="1846" cy="1380"/>
          </a:xfrm>
        </p:grpSpPr>
        <p:sp>
          <p:nvSpPr>
            <p:cNvPr id="46085" name="Oval 5"/>
            <p:cNvSpPr>
              <a:spLocks noChangeArrowheads="1"/>
            </p:cNvSpPr>
            <p:nvPr/>
          </p:nvSpPr>
          <p:spPr bwMode="auto">
            <a:xfrm>
              <a:off x="786" y="1746"/>
              <a:ext cx="994" cy="994"/>
            </a:xfrm>
            <a:prstGeom prst="ellipse">
              <a:avLst/>
            </a:prstGeom>
            <a:solidFill>
              <a:srgbClr val="FFFFFF"/>
            </a:solidFill>
            <a:ln w="38100">
              <a:solidFill>
                <a:srgbClr val="000000"/>
              </a:solidFill>
              <a:round/>
              <a:headEnd/>
              <a:tailEnd/>
            </a:ln>
          </p:spPr>
          <p:txBody>
            <a:bodyPr/>
            <a:lstStyle/>
            <a:p>
              <a:endParaRPr lang="en-US"/>
            </a:p>
          </p:txBody>
        </p:sp>
        <p:sp>
          <p:nvSpPr>
            <p:cNvPr id="46086" name="Line 6"/>
            <p:cNvSpPr>
              <a:spLocks noChangeShapeType="1"/>
            </p:cNvSpPr>
            <p:nvPr/>
          </p:nvSpPr>
          <p:spPr bwMode="auto">
            <a:xfrm flipH="1" flipV="1">
              <a:off x="218" y="1746"/>
              <a:ext cx="1846" cy="1093"/>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Line 7"/>
            <p:cNvSpPr>
              <a:spLocks noChangeShapeType="1"/>
            </p:cNvSpPr>
            <p:nvPr/>
          </p:nvSpPr>
          <p:spPr bwMode="auto">
            <a:xfrm flipH="1">
              <a:off x="644" y="1473"/>
              <a:ext cx="1136" cy="1229"/>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8"/>
            <p:cNvSpPr txBox="1">
              <a:spLocks noChangeArrowheads="1"/>
            </p:cNvSpPr>
            <p:nvPr/>
          </p:nvSpPr>
          <p:spPr bwMode="auto">
            <a:xfrm>
              <a:off x="1517" y="1624"/>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P</a:t>
              </a:r>
              <a:endParaRPr lang="en-US" sz="2000"/>
            </a:p>
          </p:txBody>
        </p:sp>
        <p:sp>
          <p:nvSpPr>
            <p:cNvPr id="46089" name="Text Box 9"/>
            <p:cNvSpPr txBox="1">
              <a:spLocks noChangeArrowheads="1"/>
            </p:cNvSpPr>
            <p:nvPr/>
          </p:nvSpPr>
          <p:spPr bwMode="auto">
            <a:xfrm>
              <a:off x="1177" y="2100"/>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S</a:t>
              </a:r>
              <a:endParaRPr lang="en-US" sz="2000"/>
            </a:p>
          </p:txBody>
        </p:sp>
        <p:sp>
          <p:nvSpPr>
            <p:cNvPr id="46091" name="Text Box 11"/>
            <p:cNvSpPr txBox="1">
              <a:spLocks noChangeArrowheads="1"/>
            </p:cNvSpPr>
            <p:nvPr/>
          </p:nvSpPr>
          <p:spPr bwMode="auto">
            <a:xfrm>
              <a:off x="630" y="2328"/>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T</a:t>
              </a:r>
              <a:endParaRPr lang="en-US" sz="2000"/>
            </a:p>
          </p:txBody>
        </p:sp>
        <p:sp>
          <p:nvSpPr>
            <p:cNvPr id="46092" name="Text Box 12"/>
            <p:cNvSpPr txBox="1">
              <a:spLocks noChangeArrowheads="1"/>
            </p:cNvSpPr>
            <p:nvPr/>
          </p:nvSpPr>
          <p:spPr bwMode="auto">
            <a:xfrm>
              <a:off x="644" y="1827"/>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R</a:t>
              </a:r>
              <a:endParaRPr lang="en-US" sz="2000"/>
            </a:p>
          </p:txBody>
        </p:sp>
        <p:sp>
          <p:nvSpPr>
            <p:cNvPr id="46093" name="Text Box 13"/>
            <p:cNvSpPr txBox="1">
              <a:spLocks noChangeArrowheads="1"/>
            </p:cNvSpPr>
            <p:nvPr/>
          </p:nvSpPr>
          <p:spPr bwMode="auto">
            <a:xfrm>
              <a:off x="1524" y="2580"/>
              <a:ext cx="38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Q</a:t>
              </a:r>
              <a:endParaRPr lang="en-US" sz="2000"/>
            </a:p>
          </p:txBody>
        </p:sp>
        <p:sp>
          <p:nvSpPr>
            <p:cNvPr id="46094" name="Text Box 14"/>
            <p:cNvSpPr txBox="1">
              <a:spLocks noChangeArrowheads="1"/>
            </p:cNvSpPr>
            <p:nvPr/>
          </p:nvSpPr>
          <p:spPr bwMode="auto">
            <a:xfrm>
              <a:off x="963" y="2244"/>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2</a:t>
              </a:r>
              <a:endParaRPr lang="en-US" sz="2000">
                <a:solidFill>
                  <a:schemeClr val="bg1"/>
                </a:solidFill>
              </a:endParaRPr>
            </a:p>
          </p:txBody>
        </p:sp>
        <p:sp>
          <p:nvSpPr>
            <p:cNvPr id="46095" name="Text Box 15"/>
            <p:cNvSpPr txBox="1">
              <a:spLocks noChangeArrowheads="1"/>
            </p:cNvSpPr>
            <p:nvPr/>
          </p:nvSpPr>
          <p:spPr bwMode="auto">
            <a:xfrm>
              <a:off x="928" y="2019"/>
              <a:ext cx="28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chemeClr val="bg1"/>
                  </a:solidFill>
                  <a:latin typeface="Arial" charset="0"/>
                </a:rPr>
                <a:t>1</a:t>
              </a:r>
              <a:endParaRPr lang="en-US" sz="2000" dirty="0">
                <a:solidFill>
                  <a:schemeClr val="bg1"/>
                </a:solidFill>
              </a:endParaRPr>
            </a:p>
          </p:txBody>
        </p:sp>
        <p:sp>
          <p:nvSpPr>
            <p:cNvPr id="46096" name="Text Box 16"/>
            <p:cNvSpPr txBox="1">
              <a:spLocks noChangeArrowheads="1"/>
            </p:cNvSpPr>
            <p:nvPr/>
          </p:nvSpPr>
          <p:spPr bwMode="auto">
            <a:xfrm>
              <a:off x="826" y="2156"/>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3</a:t>
              </a:r>
              <a:endParaRPr lang="en-US" sz="2000">
                <a:solidFill>
                  <a:schemeClr val="bg1"/>
                </a:solidFill>
              </a:endParaRPr>
            </a:p>
          </p:txBody>
        </p:sp>
        <p:sp>
          <p:nvSpPr>
            <p:cNvPr id="46097" name="Text Box 17"/>
            <p:cNvSpPr txBox="1">
              <a:spLocks noChangeArrowheads="1"/>
            </p:cNvSpPr>
            <p:nvPr/>
          </p:nvSpPr>
          <p:spPr bwMode="auto">
            <a:xfrm>
              <a:off x="1070" y="2100"/>
              <a:ext cx="28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4</a:t>
              </a:r>
              <a:endParaRPr lang="en-US" sz="2000">
                <a:solidFill>
                  <a:schemeClr val="bg1"/>
                </a:solidFill>
              </a:endParaRPr>
            </a:p>
          </p:txBody>
        </p:sp>
      </p:grpSp>
      <p:sp>
        <p:nvSpPr>
          <p:cNvPr id="18" name="TextBox 17"/>
          <p:cNvSpPr txBox="1"/>
          <p:nvPr/>
        </p:nvSpPr>
        <p:spPr>
          <a:xfrm>
            <a:off x="1371600" y="1619408"/>
            <a:ext cx="7772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two secants intersect in the interior of a circle, then the measure of an angle formed is ½ the sum of the measures of the arcs intercepted by the angle and its vertical angle.</a:t>
            </a:r>
          </a:p>
        </p:txBody>
      </p:sp>
      <p:sp>
        <p:nvSpPr>
          <p:cNvPr id="19" name="TextBox 18"/>
          <p:cNvSpPr txBox="1"/>
          <p:nvPr/>
        </p:nvSpPr>
        <p:spPr>
          <a:xfrm>
            <a:off x="1371600" y="1142354"/>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solidFill>
                  <a:schemeClr val="bg1"/>
                </a:solidFill>
              </a:rPr>
              <a:t>Angles Inside the Circle Theorem</a:t>
            </a:r>
          </a:p>
        </p:txBody>
      </p:sp>
    </p:spTree>
    <p:extLst>
      <p:ext uri="{BB962C8B-B14F-4D97-AF65-F5344CB8AC3E}">
        <p14:creationId xmlns:p14="http://schemas.microsoft.com/office/powerpoint/2010/main" val="2151278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childTnLst>
                                </p:cTn>
                              </p:par>
                            </p:childTnLst>
                          </p:cTn>
                        </p:par>
                        <p:par>
                          <p:cTn id="15" fill="hold">
                            <p:stCondLst>
                              <p:cond delay="0"/>
                            </p:stCondLst>
                            <p:childTnLst>
                              <p:par>
                                <p:cTn id="16" presetID="53" presetClass="entr" presetSubtype="0" fill="hold" nodeType="afterEffect">
                                  <p:stCondLst>
                                    <p:cond delay="0"/>
                                  </p:stCondLst>
                                  <p:childTnLst>
                                    <p:set>
                                      <p:cBhvr>
                                        <p:cTn id="17" dur="1" fill="hold">
                                          <p:stCondLst>
                                            <p:cond delay="0"/>
                                          </p:stCondLst>
                                        </p:cTn>
                                        <p:tgtEl>
                                          <p:spTgt spid="46098"/>
                                        </p:tgtEl>
                                        <p:attrNameLst>
                                          <p:attrName>style.visibility</p:attrName>
                                        </p:attrNameLst>
                                      </p:cBhvr>
                                      <p:to>
                                        <p:strVal val="visible"/>
                                      </p:to>
                                    </p:set>
                                    <p:anim calcmode="lin" valueType="num">
                                      <p:cBhvr>
                                        <p:cTn id="18" dur="500" fill="hold"/>
                                        <p:tgtEl>
                                          <p:spTgt spid="46098"/>
                                        </p:tgtEl>
                                        <p:attrNameLst>
                                          <p:attrName>ppt_w</p:attrName>
                                        </p:attrNameLst>
                                      </p:cBhvr>
                                      <p:tavLst>
                                        <p:tav tm="0">
                                          <p:val>
                                            <p:fltVal val="0"/>
                                          </p:val>
                                        </p:tav>
                                        <p:tav tm="100000">
                                          <p:val>
                                            <p:strVal val="#ppt_w"/>
                                          </p:val>
                                        </p:tav>
                                      </p:tavLst>
                                    </p:anim>
                                    <p:anim calcmode="lin" valueType="num">
                                      <p:cBhvr>
                                        <p:cTn id="19" dur="500" fill="hold"/>
                                        <p:tgtEl>
                                          <p:spTgt spid="46098"/>
                                        </p:tgtEl>
                                        <p:attrNameLst>
                                          <p:attrName>ppt_h</p:attrName>
                                        </p:attrNameLst>
                                      </p:cBhvr>
                                      <p:tavLst>
                                        <p:tav tm="0">
                                          <p:val>
                                            <p:fltVal val="0"/>
                                          </p:val>
                                        </p:tav>
                                        <p:tav tm="100000">
                                          <p:val>
                                            <p:strVal val="#ppt_h"/>
                                          </p:val>
                                        </p:tav>
                                      </p:tavLst>
                                    </p:anim>
                                    <p:animEffect transition="in" filter="fade">
                                      <p:cBhvr>
                                        <p:cTn id="20" dur="500"/>
                                        <p:tgtEl>
                                          <p:spTgt spid="46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dirty="0"/>
              <a:t>10.5 Apply Other Angle Relationships in Circles</a:t>
            </a:r>
          </a:p>
        </p:txBody>
      </p:sp>
      <p:sp>
        <p:nvSpPr>
          <p:cNvPr id="48131" name="Rectangle 3"/>
          <p:cNvSpPr>
            <a:spLocks noGrp="1" noChangeArrowheads="1"/>
          </p:cNvSpPr>
          <p:nvPr>
            <p:ph type="body" idx="1"/>
          </p:nvPr>
        </p:nvSpPr>
        <p:spPr>
          <a:xfrm>
            <a:off x="2819400" y="2942847"/>
            <a:ext cx="5929312" cy="2026691"/>
          </a:xfrm>
        </p:spPr>
        <p:txBody>
          <a:bodyPr/>
          <a:lstStyle/>
          <a:p>
            <a:r>
              <a:rPr lang="en-US" sz="2000" dirty="0"/>
              <a:t>What is the value of a?</a:t>
            </a:r>
          </a:p>
          <a:p>
            <a:endParaRPr lang="en-US" sz="2000" dirty="0"/>
          </a:p>
          <a:p>
            <a:endParaRPr lang="en-US" sz="2000" dirty="0"/>
          </a:p>
          <a:p>
            <a:r>
              <a:rPr lang="en-US" sz="2000" i="1" dirty="0"/>
              <a:t>683 #4-26 even, 32-39 all = 20</a:t>
            </a:r>
          </a:p>
          <a:p>
            <a:r>
              <a:rPr lang="en-US" sz="2000" i="1" dirty="0"/>
              <a:t>Extra Credit 686 #2, 4 = +2</a:t>
            </a:r>
            <a:endParaRPr lang="en-US" sz="2000" dirty="0"/>
          </a:p>
        </p:txBody>
      </p:sp>
      <p:sp>
        <p:nvSpPr>
          <p:cNvPr id="15" name="TextBox 14"/>
          <p:cNvSpPr txBox="1"/>
          <p:nvPr/>
        </p:nvSpPr>
        <p:spPr>
          <a:xfrm>
            <a:off x="1371600" y="1619408"/>
            <a:ext cx="777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dirty="0">
                <a:solidFill>
                  <a:schemeClr val="bg1"/>
                </a:solidFill>
              </a:rPr>
              <a:t>If two secants, tangents, or one of each intersect in the exterior of a circle, then the measure of the angle formed is ½ the difference of the measures of the intercepted arcs.</a:t>
            </a:r>
          </a:p>
        </p:txBody>
      </p:sp>
      <p:sp>
        <p:nvSpPr>
          <p:cNvPr id="16" name="TextBox 15"/>
          <p:cNvSpPr txBox="1"/>
          <p:nvPr/>
        </p:nvSpPr>
        <p:spPr>
          <a:xfrm>
            <a:off x="1371600" y="1142354"/>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solidFill>
                  <a:schemeClr val="bg1"/>
                </a:solidFill>
              </a:rPr>
              <a:t>Angles Outside the Circle Theorem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972624"/>
            <a:ext cx="2362200" cy="210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661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15"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10.5 Answers</a:t>
            </a:r>
            <a:endParaRPr lang="en-US" dirty="0"/>
          </a:p>
          <a:p>
            <a:endParaRPr lang="en-US" dirty="0"/>
          </a:p>
          <a:p>
            <a:endParaRPr lang="en-US" dirty="0"/>
          </a:p>
          <a:p>
            <a:r>
              <a:rPr lang="en-US" dirty="0">
                <a:hlinkClick r:id="rId4" action="ppaction://hlinkpres?slideindex=1&amp;slidetitle="/>
              </a:rPr>
              <a:t>10.5 Homework Quiz</a:t>
            </a:r>
            <a:endParaRPr lang="en-US" dirty="0"/>
          </a:p>
        </p:txBody>
      </p:sp>
    </p:spTree>
    <p:extLst>
      <p:ext uri="{BB962C8B-B14F-4D97-AF65-F5344CB8AC3E}">
        <p14:creationId xmlns:p14="http://schemas.microsoft.com/office/powerpoint/2010/main" val="26875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10.6 Find Segment Lengths in Circles</a:t>
            </a:r>
          </a:p>
        </p:txBody>
      </p:sp>
      <p:sp>
        <p:nvSpPr>
          <p:cNvPr id="50179" name="Rectangle 3"/>
          <p:cNvSpPr>
            <a:spLocks noGrp="1" noChangeArrowheads="1"/>
          </p:cNvSpPr>
          <p:nvPr>
            <p:ph type="body" idx="1"/>
          </p:nvPr>
        </p:nvSpPr>
        <p:spPr/>
        <p:txBody>
          <a:bodyPr/>
          <a:lstStyle/>
          <a:p>
            <a:r>
              <a:rPr lang="en-US" sz="2000" dirty="0"/>
              <a:t>A person is stuck in a water pipe with unknown radius.  He estimates that surface of the water makes a 4 </a:t>
            </a:r>
            <a:r>
              <a:rPr lang="en-US" sz="2000" dirty="0" err="1"/>
              <a:t>ft</a:t>
            </a:r>
            <a:r>
              <a:rPr lang="en-US" sz="2000" dirty="0"/>
              <a:t> chord near the top of the pipe and that the water is 6 </a:t>
            </a:r>
            <a:r>
              <a:rPr lang="en-US" sz="2000" dirty="0" err="1"/>
              <a:t>ft</a:t>
            </a:r>
            <a:r>
              <a:rPr lang="en-US" sz="2000" dirty="0"/>
              <a:t> deep.  How much room is available for his head?</a:t>
            </a:r>
          </a:p>
          <a:p>
            <a:pPr>
              <a:buFont typeface="Wingdings" pitchFamily="2" charset="2"/>
              <a:buNone/>
            </a:pPr>
            <a:endParaRPr lang="en-US" sz="2000" dirty="0"/>
          </a:p>
        </p:txBody>
      </p:sp>
      <p:grpSp>
        <p:nvGrpSpPr>
          <p:cNvPr id="50180" name="Group 4"/>
          <p:cNvGrpSpPr>
            <a:grpSpLocks/>
          </p:cNvGrpSpPr>
          <p:nvPr/>
        </p:nvGrpSpPr>
        <p:grpSpPr bwMode="auto">
          <a:xfrm>
            <a:off x="3733800" y="2876550"/>
            <a:ext cx="2046287" cy="1981200"/>
            <a:chOff x="9668" y="6300"/>
            <a:chExt cx="1122" cy="1122"/>
          </a:xfrm>
        </p:grpSpPr>
        <p:sp>
          <p:nvSpPr>
            <p:cNvPr id="50181" name="Oval 5"/>
            <p:cNvSpPr>
              <a:spLocks noChangeArrowheads="1"/>
            </p:cNvSpPr>
            <p:nvPr/>
          </p:nvSpPr>
          <p:spPr bwMode="auto">
            <a:xfrm>
              <a:off x="9668" y="6300"/>
              <a:ext cx="1122" cy="1122"/>
            </a:xfrm>
            <a:prstGeom prst="ellipse">
              <a:avLst/>
            </a:prstGeom>
            <a:solidFill>
              <a:srgbClr val="FFFFFF"/>
            </a:solidFill>
            <a:ln w="38100">
              <a:solidFill>
                <a:schemeClr val="accent1"/>
              </a:solidFill>
              <a:round/>
              <a:headEnd/>
              <a:tailEnd/>
            </a:ln>
          </p:spPr>
          <p:txBody>
            <a:bodyPr/>
            <a:lstStyle/>
            <a:p>
              <a:endParaRPr lang="en-US"/>
            </a:p>
          </p:txBody>
        </p:sp>
        <p:sp>
          <p:nvSpPr>
            <p:cNvPr id="50182" name="Line 6"/>
            <p:cNvSpPr>
              <a:spLocks noChangeShapeType="1"/>
            </p:cNvSpPr>
            <p:nvPr/>
          </p:nvSpPr>
          <p:spPr bwMode="auto">
            <a:xfrm>
              <a:off x="10229" y="6300"/>
              <a:ext cx="0" cy="1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a:off x="9668" y="6660"/>
              <a:ext cx="112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4" name="AutoShape 8"/>
            <p:cNvSpPr>
              <a:spLocks/>
            </p:cNvSpPr>
            <p:nvPr/>
          </p:nvSpPr>
          <p:spPr bwMode="auto">
            <a:xfrm rot="5400000">
              <a:off x="10114" y="6034"/>
              <a:ext cx="187" cy="1080"/>
            </a:xfrm>
            <a:prstGeom prst="leftBrace">
              <a:avLst>
                <a:gd name="adj1" fmla="val 48128"/>
                <a:gd name="adj2" fmla="val 2906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85" name="Text Box 9"/>
            <p:cNvSpPr txBox="1">
              <a:spLocks noChangeArrowheads="1"/>
            </p:cNvSpPr>
            <p:nvPr/>
          </p:nvSpPr>
          <p:spPr bwMode="auto">
            <a:xfrm>
              <a:off x="10229" y="63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4</a:t>
              </a:r>
              <a:endParaRPr lang="en-US" sz="2000" dirty="0">
                <a:solidFill>
                  <a:schemeClr val="bg1"/>
                </a:solidFill>
              </a:endParaRPr>
            </a:p>
          </p:txBody>
        </p:sp>
        <p:sp>
          <p:nvSpPr>
            <p:cNvPr id="50186" name="Text Box 10"/>
            <p:cNvSpPr txBox="1">
              <a:spLocks noChangeArrowheads="1"/>
            </p:cNvSpPr>
            <p:nvPr/>
          </p:nvSpPr>
          <p:spPr bwMode="auto">
            <a:xfrm>
              <a:off x="9855" y="684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6</a:t>
              </a:r>
              <a:endParaRPr lang="en-US" sz="2000" dirty="0">
                <a:solidFill>
                  <a:schemeClr val="bg1"/>
                </a:solidFill>
              </a:endParaRPr>
            </a:p>
          </p:txBody>
        </p:sp>
      </p:grpSp>
    </p:spTree>
    <p:extLst>
      <p:ext uri="{BB962C8B-B14F-4D97-AF65-F5344CB8AC3E}">
        <p14:creationId xmlns:p14="http://schemas.microsoft.com/office/powerpoint/2010/main" val="216186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10.6 Find Segment Lengths in Circles</a:t>
            </a:r>
          </a:p>
        </p:txBody>
      </p:sp>
      <mc:AlternateContent xmlns:mc="http://schemas.openxmlformats.org/markup-compatibility/2006">
        <mc:Choice xmlns:a14="http://schemas.microsoft.com/office/drawing/2010/main" Requires="a14">
          <p:sp>
            <p:nvSpPr>
              <p:cNvPr id="52227" name="Rectangle 3"/>
              <p:cNvSpPr>
                <a:spLocks noGrp="1" noChangeArrowheads="1"/>
              </p:cNvSpPr>
              <p:nvPr>
                <p:ph type="body" idx="1"/>
              </p:nvPr>
            </p:nvSpPr>
            <p:spPr>
              <a:xfrm>
                <a:off x="1447801" y="2882233"/>
                <a:ext cx="7692885" cy="2057398"/>
              </a:xfrm>
            </p:spPr>
            <p:txBody>
              <a:bodyPr/>
              <a:lstStyle/>
              <a:p>
                <a:r>
                  <a:rPr lang="en-US" sz="2000" dirty="0"/>
                  <a:t>Take the example we started above.</a:t>
                </a:r>
              </a:p>
              <a:p>
                <a:pPr lvl="1"/>
                <a:r>
                  <a:rPr lang="en-US" sz="2000" dirty="0">
                    <a:solidFill>
                      <a:srgbClr val="FFFF00"/>
                    </a:solidFill>
                  </a:rPr>
                  <a:t>The segments of the horizontal chords are 2 and 2; the segments of the vertical chords are 6 and x</a:t>
                </a:r>
              </a:p>
              <a:p>
                <a:pPr lvl="1"/>
                <a14:m>
                  <m:oMath xmlns:m="http://schemas.openxmlformats.org/officeDocument/2006/math">
                    <m:r>
                      <a:rPr lang="en-US" sz="2000" i="1" dirty="0" smtClean="0">
                        <a:solidFill>
                          <a:srgbClr val="FFFF00"/>
                        </a:solidFill>
                        <a:latin typeface="Cambria Math" panose="02040503050406030204" pitchFamily="18" charset="0"/>
                      </a:rPr>
                      <m:t>2</m:t>
                    </m:r>
                    <m:d>
                      <m:dPr>
                        <m:ctrlPr>
                          <a:rPr lang="en-US" sz="2000" i="1" dirty="0" smtClean="0">
                            <a:solidFill>
                              <a:srgbClr val="FFFF00"/>
                            </a:solidFill>
                            <a:latin typeface="Cambria Math" panose="02040503050406030204" pitchFamily="18" charset="0"/>
                          </a:rPr>
                        </m:ctrlPr>
                      </m:dPr>
                      <m:e>
                        <m:r>
                          <a:rPr lang="en-US" sz="2000" i="1" dirty="0" smtClean="0">
                            <a:solidFill>
                              <a:srgbClr val="FFFF00"/>
                            </a:solidFill>
                            <a:latin typeface="Cambria Math" panose="02040503050406030204" pitchFamily="18" charset="0"/>
                          </a:rPr>
                          <m:t>2</m:t>
                        </m:r>
                      </m:e>
                    </m:d>
                    <m:r>
                      <a:rPr lang="en-US" sz="2000" i="1" dirty="0" smtClean="0">
                        <a:solidFill>
                          <a:srgbClr val="FFFF00"/>
                        </a:solidFill>
                        <a:latin typeface="Cambria Math" panose="02040503050406030204" pitchFamily="18" charset="0"/>
                      </a:rPr>
                      <m:t>=6</m:t>
                    </m:r>
                    <m:r>
                      <a:rPr lang="en-US" sz="2000" i="1" dirty="0" smtClean="0">
                        <a:solidFill>
                          <a:srgbClr val="FFFF00"/>
                        </a:solidFill>
                        <a:latin typeface="Cambria Math" panose="02040503050406030204" pitchFamily="18" charset="0"/>
                      </a:rPr>
                      <m:t>𝑥</m:t>
                    </m:r>
                  </m:oMath>
                </a14:m>
                <a:endParaRPr lang="en-US" sz="2000" i="1" dirty="0">
                  <a:solidFill>
                    <a:srgbClr val="FFFF00"/>
                  </a:solidFill>
                  <a:latin typeface="Cambria Math" panose="02040503050406030204" pitchFamily="18" charset="0"/>
                </a:endParaRPr>
              </a:p>
              <a:p>
                <a:pPr lvl="1"/>
                <a14:m>
                  <m:oMath xmlns:m="http://schemas.openxmlformats.org/officeDocument/2006/math">
                    <m:r>
                      <a:rPr lang="en-US" sz="2000" i="1" dirty="0">
                        <a:solidFill>
                          <a:srgbClr val="FFFF00"/>
                        </a:solidFill>
                        <a:latin typeface="Cambria Math" panose="02040503050406030204" pitchFamily="18" charset="0"/>
                      </a:rPr>
                      <m:t>𝑥</m:t>
                    </m:r>
                    <m:r>
                      <a:rPr lang="en-US" sz="2000" i="1" dirty="0">
                        <a:solidFill>
                          <a:srgbClr val="FFFF00"/>
                        </a:solidFill>
                        <a:latin typeface="Cambria Math" panose="02040503050406030204" pitchFamily="18" charset="0"/>
                      </a:rPr>
                      <m:t>=</m:t>
                    </m:r>
                    <m:f>
                      <m:fPr>
                        <m:ctrlPr>
                          <a:rPr lang="en-US" sz="2000" i="1" dirty="0">
                            <a:solidFill>
                              <a:srgbClr val="FFFF00"/>
                            </a:solidFill>
                            <a:latin typeface="Cambria Math" panose="02040503050406030204" pitchFamily="18" charset="0"/>
                          </a:rPr>
                        </m:ctrlPr>
                      </m:fPr>
                      <m:num>
                        <m:r>
                          <a:rPr lang="en-US" sz="2000" i="1" dirty="0">
                            <a:solidFill>
                              <a:srgbClr val="FFFF00"/>
                            </a:solidFill>
                            <a:latin typeface="Cambria Math" panose="02040503050406030204" pitchFamily="18" charset="0"/>
                          </a:rPr>
                          <m:t>4</m:t>
                        </m:r>
                      </m:num>
                      <m:den>
                        <m:r>
                          <a:rPr lang="en-US" sz="2000" i="1" dirty="0">
                            <a:solidFill>
                              <a:srgbClr val="FFFF00"/>
                            </a:solidFill>
                            <a:latin typeface="Cambria Math" panose="02040503050406030204" pitchFamily="18" charset="0"/>
                          </a:rPr>
                          <m:t>6</m:t>
                        </m:r>
                      </m:den>
                    </m:f>
                    <m:r>
                      <a:rPr lang="en-US" sz="2000" i="1" dirty="0">
                        <a:solidFill>
                          <a:srgbClr val="FFFF00"/>
                        </a:solidFill>
                        <a:latin typeface="Cambria Math" panose="02040503050406030204" pitchFamily="18" charset="0"/>
                      </a:rPr>
                      <m:t>=</m:t>
                    </m:r>
                    <m:f>
                      <m:fPr>
                        <m:ctrlPr>
                          <a:rPr lang="en-US" sz="2000" i="1" dirty="0">
                            <a:solidFill>
                              <a:srgbClr val="FFFF00"/>
                            </a:solidFill>
                            <a:latin typeface="Cambria Math" panose="02040503050406030204" pitchFamily="18" charset="0"/>
                          </a:rPr>
                        </m:ctrlPr>
                      </m:fPr>
                      <m:num>
                        <m:r>
                          <a:rPr lang="en-US" sz="2000" i="1" dirty="0">
                            <a:solidFill>
                              <a:srgbClr val="FFFF00"/>
                            </a:solidFill>
                            <a:latin typeface="Cambria Math" panose="02040503050406030204" pitchFamily="18" charset="0"/>
                          </a:rPr>
                          <m:t>2</m:t>
                        </m:r>
                      </m:num>
                      <m:den>
                        <m:r>
                          <a:rPr lang="en-US" sz="2000" i="1" dirty="0">
                            <a:solidFill>
                              <a:srgbClr val="FFFF00"/>
                            </a:solidFill>
                            <a:latin typeface="Cambria Math" panose="02040503050406030204" pitchFamily="18" charset="0"/>
                          </a:rPr>
                          <m:t>3</m:t>
                        </m:r>
                      </m:den>
                    </m:f>
                    <m:r>
                      <a:rPr lang="en-US" sz="2000" i="1" dirty="0">
                        <a:solidFill>
                          <a:srgbClr val="FFFF00"/>
                        </a:solidFill>
                        <a:latin typeface="Cambria Math" panose="02040503050406030204" pitchFamily="18" charset="0"/>
                      </a:rPr>
                      <m:t> </m:t>
                    </m:r>
                    <m:r>
                      <a:rPr lang="en-US" sz="2000" i="1" dirty="0">
                        <a:solidFill>
                          <a:srgbClr val="FFFF00"/>
                        </a:solidFill>
                        <a:latin typeface="Cambria Math" panose="02040503050406030204" pitchFamily="18" charset="0"/>
                      </a:rPr>
                      <m:t>𝑓𝑡</m:t>
                    </m:r>
                  </m:oMath>
                </a14:m>
                <a:endParaRPr lang="en-US" sz="2000" dirty="0"/>
              </a:p>
            </p:txBody>
          </p:sp>
        </mc:Choice>
        <mc:Fallback>
          <p:sp>
            <p:nvSpPr>
              <p:cNvPr id="52227" name="Rectangle 3"/>
              <p:cNvSpPr>
                <a:spLocks noGrp="1" noRot="1" noChangeAspect="1" noMove="1" noResize="1" noEditPoints="1" noAdjustHandles="1" noChangeArrowheads="1" noChangeShapeType="1" noTextEdit="1"/>
              </p:cNvSpPr>
              <p:nvPr>
                <p:ph type="body" idx="1"/>
              </p:nvPr>
            </p:nvSpPr>
            <p:spPr>
              <a:xfrm>
                <a:off x="1447801" y="2882233"/>
                <a:ext cx="7692885" cy="2057398"/>
              </a:xfrm>
              <a:blipFill>
                <a:blip r:embed="rId3"/>
                <a:stretch>
                  <a:fillRect l="-159" t="-1780"/>
                </a:stretch>
              </a:blipFill>
            </p:spPr>
            <p:txBody>
              <a:bodyPr/>
              <a:lstStyle/>
              <a:p>
                <a:r>
                  <a:rPr lang="en-US">
                    <a:noFill/>
                  </a:rPr>
                  <a:t> </a:t>
                </a:r>
              </a:p>
            </p:txBody>
          </p:sp>
        </mc:Fallback>
      </mc:AlternateContent>
      <p:grpSp>
        <p:nvGrpSpPr>
          <p:cNvPr id="12" name="Group 4"/>
          <p:cNvGrpSpPr>
            <a:grpSpLocks/>
          </p:cNvGrpSpPr>
          <p:nvPr/>
        </p:nvGrpSpPr>
        <p:grpSpPr bwMode="auto">
          <a:xfrm>
            <a:off x="2" y="3028950"/>
            <a:ext cx="2046287" cy="2057399"/>
            <a:chOff x="9668" y="6300"/>
            <a:chExt cx="1122" cy="1122"/>
          </a:xfrm>
        </p:grpSpPr>
        <p:sp>
          <p:nvSpPr>
            <p:cNvPr id="13" name="Oval 5"/>
            <p:cNvSpPr>
              <a:spLocks noChangeArrowheads="1"/>
            </p:cNvSpPr>
            <p:nvPr/>
          </p:nvSpPr>
          <p:spPr bwMode="auto">
            <a:xfrm>
              <a:off x="9668" y="6300"/>
              <a:ext cx="1122" cy="1122"/>
            </a:xfrm>
            <a:prstGeom prst="ellipse">
              <a:avLst/>
            </a:prstGeom>
            <a:solidFill>
              <a:srgbClr val="FFFFFF"/>
            </a:solidFill>
            <a:ln w="38100">
              <a:solidFill>
                <a:schemeClr val="accent1"/>
              </a:solidFill>
              <a:round/>
              <a:headEnd/>
              <a:tailEnd/>
            </a:ln>
          </p:spPr>
          <p:txBody>
            <a:bodyPr/>
            <a:lstStyle/>
            <a:p>
              <a:endParaRPr lang="en-US"/>
            </a:p>
          </p:txBody>
        </p:sp>
        <p:sp>
          <p:nvSpPr>
            <p:cNvPr id="14" name="Line 6"/>
            <p:cNvSpPr>
              <a:spLocks noChangeShapeType="1"/>
            </p:cNvSpPr>
            <p:nvPr/>
          </p:nvSpPr>
          <p:spPr bwMode="auto">
            <a:xfrm>
              <a:off x="10229" y="6300"/>
              <a:ext cx="0" cy="10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7"/>
            <p:cNvSpPr>
              <a:spLocks noChangeShapeType="1"/>
            </p:cNvSpPr>
            <p:nvPr/>
          </p:nvSpPr>
          <p:spPr bwMode="auto">
            <a:xfrm>
              <a:off x="9668" y="6660"/>
              <a:ext cx="1122"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AutoShape 8"/>
            <p:cNvSpPr>
              <a:spLocks/>
            </p:cNvSpPr>
            <p:nvPr/>
          </p:nvSpPr>
          <p:spPr bwMode="auto">
            <a:xfrm rot="5400000">
              <a:off x="10114" y="6034"/>
              <a:ext cx="187" cy="1080"/>
            </a:xfrm>
            <a:prstGeom prst="leftBrace">
              <a:avLst>
                <a:gd name="adj1" fmla="val 48128"/>
                <a:gd name="adj2" fmla="val 29069"/>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Text Box 9"/>
            <p:cNvSpPr txBox="1">
              <a:spLocks noChangeArrowheads="1"/>
            </p:cNvSpPr>
            <p:nvPr/>
          </p:nvSpPr>
          <p:spPr bwMode="auto">
            <a:xfrm>
              <a:off x="10229" y="63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4</a:t>
              </a:r>
              <a:endParaRPr lang="en-US" sz="2000" dirty="0">
                <a:solidFill>
                  <a:schemeClr val="bg1"/>
                </a:solidFill>
              </a:endParaRPr>
            </a:p>
          </p:txBody>
        </p:sp>
        <p:sp>
          <p:nvSpPr>
            <p:cNvPr id="18" name="Text Box 10"/>
            <p:cNvSpPr txBox="1">
              <a:spLocks noChangeArrowheads="1"/>
            </p:cNvSpPr>
            <p:nvPr/>
          </p:nvSpPr>
          <p:spPr bwMode="auto">
            <a:xfrm>
              <a:off x="9855" y="684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r>
                <a:rPr lang="en-US" sz="2000" dirty="0">
                  <a:solidFill>
                    <a:schemeClr val="bg1"/>
                  </a:solidFill>
                  <a:latin typeface="Arial" charset="0"/>
                </a:rPr>
                <a:t>     6</a:t>
              </a:r>
              <a:endParaRPr lang="en-US" sz="2000" dirty="0">
                <a:solidFill>
                  <a:schemeClr val="bg1"/>
                </a:solidFill>
              </a:endParaRPr>
            </a:p>
          </p:txBody>
        </p:sp>
      </p:grpSp>
      <p:sp>
        <p:nvSpPr>
          <p:cNvPr id="19" name="TextBox 18"/>
          <p:cNvSpPr txBox="1"/>
          <p:nvPr/>
        </p:nvSpPr>
        <p:spPr>
          <a:xfrm>
            <a:off x="1371600" y="1619408"/>
            <a:ext cx="7772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dirty="0">
                <a:solidFill>
                  <a:schemeClr val="bg1"/>
                </a:solidFill>
              </a:rPr>
              <a:t>If two chords intersect in a circle, then the products of the measures of the segments of the chords are equal.</a:t>
            </a:r>
          </a:p>
        </p:txBody>
      </p:sp>
      <p:sp>
        <p:nvSpPr>
          <p:cNvPr id="20" name="TextBox 19"/>
          <p:cNvSpPr txBox="1"/>
          <p:nvPr/>
        </p:nvSpPr>
        <p:spPr>
          <a:xfrm>
            <a:off x="1371600" y="1142354"/>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solidFill>
                  <a:schemeClr val="bg1"/>
                </a:solidFill>
              </a:rPr>
              <a:t>Segments of Chords Theorem</a:t>
            </a:r>
          </a:p>
        </p:txBody>
      </p:sp>
    </p:spTree>
    <p:extLst>
      <p:ext uri="{BB962C8B-B14F-4D97-AF65-F5344CB8AC3E}">
        <p14:creationId xmlns:p14="http://schemas.microsoft.com/office/powerpoint/2010/main" val="25570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 calcmode="lin" valueType="num">
                                      <p:cBhvr additive="base">
                                        <p:cTn id="15"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 calcmode="lin" valueType="num">
                                      <p:cBhvr additive="base">
                                        <p:cTn id="21"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2227">
                                            <p:txEl>
                                              <p:pRg st="2" end="2"/>
                                            </p:txEl>
                                          </p:spTgt>
                                        </p:tgtEl>
                                        <p:attrNameLst>
                                          <p:attrName>style.visibility</p:attrName>
                                        </p:attrNameLst>
                                      </p:cBhvr>
                                      <p:to>
                                        <p:strVal val="visible"/>
                                      </p:to>
                                    </p:set>
                                    <p:anim calcmode="lin" valueType="num">
                                      <p:cBhvr additive="base">
                                        <p:cTn id="27"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2227">
                                            <p:txEl>
                                              <p:pRg st="3" end="3"/>
                                            </p:txEl>
                                          </p:spTgt>
                                        </p:tgtEl>
                                        <p:attrNameLst>
                                          <p:attrName>style.visibility</p:attrName>
                                        </p:attrNameLst>
                                      </p:cBhvr>
                                      <p:to>
                                        <p:strVal val="visible"/>
                                      </p:to>
                                    </p:set>
                                    <p:anim calcmode="lin" valueType="num">
                                      <p:cBhvr additive="base">
                                        <p:cTn id="33"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a:t>10.6 Find Segment Lengths in Circles</a:t>
            </a:r>
          </a:p>
        </p:txBody>
      </p:sp>
      <mc:AlternateContent xmlns:mc="http://schemas.openxmlformats.org/markup-compatibility/2006">
        <mc:Choice xmlns:a14="http://schemas.microsoft.com/office/drawing/2010/main" Requires="a14">
          <p:sp>
            <p:nvSpPr>
              <p:cNvPr id="54275" name="Rectangle 3"/>
              <p:cNvSpPr>
                <a:spLocks noGrp="1" noChangeArrowheads="1"/>
              </p:cNvSpPr>
              <p:nvPr>
                <p:ph type="body" idx="1"/>
              </p:nvPr>
            </p:nvSpPr>
            <p:spPr>
              <a:xfrm>
                <a:off x="4495800" y="3045639"/>
                <a:ext cx="4189412" cy="1871642"/>
              </a:xfrm>
            </p:spPr>
            <p:txBody>
              <a:bodyPr/>
              <a:lstStyle/>
              <a:p>
                <a:pPr>
                  <a:lnSpc>
                    <a:spcPct val="80000"/>
                  </a:lnSpc>
                </a:pPr>
                <a:r>
                  <a:rPr lang="en-US" sz="2000" dirty="0"/>
                  <a:t>Find x in the diagram.</a:t>
                </a:r>
              </a:p>
              <a:p>
                <a:pPr>
                  <a:lnSpc>
                    <a:spcPct val="80000"/>
                  </a:lnSpc>
                </a:pPr>
                <a14:m>
                  <m:oMath xmlns:m="http://schemas.openxmlformats.org/officeDocument/2006/math">
                    <m:r>
                      <a:rPr lang="en-US" sz="2000" i="1" dirty="0" smtClean="0">
                        <a:solidFill>
                          <a:srgbClr val="FFFF00"/>
                        </a:solidFill>
                        <a:latin typeface="Cambria Math" panose="02040503050406030204" pitchFamily="18" charset="0"/>
                      </a:rPr>
                      <m:t>8</m:t>
                    </m:r>
                    <m:d>
                      <m:dPr>
                        <m:ctrlPr>
                          <a:rPr lang="en-US" sz="2000" i="1" dirty="0" smtClean="0">
                            <a:solidFill>
                              <a:srgbClr val="FFFF00"/>
                            </a:solidFill>
                            <a:latin typeface="Cambria Math" panose="02040503050406030204" pitchFamily="18" charset="0"/>
                          </a:rPr>
                        </m:ctrlPr>
                      </m:dPr>
                      <m:e>
                        <m:r>
                          <a:rPr lang="en-US" sz="2000" i="1" dirty="0" smtClean="0">
                            <a:solidFill>
                              <a:srgbClr val="FFFF00"/>
                            </a:solidFill>
                            <a:latin typeface="Cambria Math" panose="02040503050406030204" pitchFamily="18" charset="0"/>
                          </a:rPr>
                          <m:t>8+18</m:t>
                        </m:r>
                      </m:e>
                    </m:d>
                    <m:r>
                      <a:rPr lang="en-US" sz="2000" i="1" dirty="0" smtClean="0">
                        <a:solidFill>
                          <a:srgbClr val="FFFF00"/>
                        </a:solidFill>
                        <a:latin typeface="Cambria Math" panose="02040503050406030204" pitchFamily="18" charset="0"/>
                      </a:rPr>
                      <m:t>=6</m:t>
                    </m:r>
                    <m:d>
                      <m:dPr>
                        <m:ctrlPr>
                          <a:rPr lang="en-US" sz="2000" i="1" dirty="0" smtClean="0">
                            <a:solidFill>
                              <a:srgbClr val="FFFF00"/>
                            </a:solidFill>
                            <a:latin typeface="Cambria Math" panose="02040503050406030204" pitchFamily="18" charset="0"/>
                          </a:rPr>
                        </m:ctrlPr>
                      </m:dPr>
                      <m:e>
                        <m:r>
                          <a:rPr lang="en-US" sz="2000" i="1" dirty="0" smtClean="0">
                            <a:solidFill>
                              <a:srgbClr val="FFFF00"/>
                            </a:solidFill>
                            <a:latin typeface="Cambria Math" panose="02040503050406030204" pitchFamily="18" charset="0"/>
                          </a:rPr>
                          <m:t>𝑥</m:t>
                        </m:r>
                        <m:r>
                          <a:rPr lang="en-US" sz="2000" i="1" dirty="0" smtClean="0">
                            <a:solidFill>
                              <a:srgbClr val="FFFF00"/>
                            </a:solidFill>
                            <a:latin typeface="Cambria Math" panose="02040503050406030204" pitchFamily="18" charset="0"/>
                          </a:rPr>
                          <m:t>+6</m:t>
                        </m:r>
                      </m:e>
                    </m:d>
                  </m:oMath>
                </a14:m>
                <a:endParaRPr lang="en-US" sz="2000" i="1" dirty="0">
                  <a:solidFill>
                    <a:srgbClr val="FFFF00"/>
                  </a:solidFill>
                  <a:latin typeface="Cambria Math" panose="02040503050406030204" pitchFamily="18" charset="0"/>
                </a:endParaRPr>
              </a:p>
              <a:p>
                <a:pPr>
                  <a:lnSpc>
                    <a:spcPct val="80000"/>
                  </a:lnSpc>
                </a:pPr>
                <a14:m>
                  <m:oMath xmlns:m="http://schemas.openxmlformats.org/officeDocument/2006/math">
                    <m:r>
                      <a:rPr lang="en-US" sz="2000" i="1" dirty="0">
                        <a:solidFill>
                          <a:srgbClr val="FFFF00"/>
                        </a:solidFill>
                        <a:latin typeface="Cambria Math" panose="02040503050406030204" pitchFamily="18" charset="0"/>
                      </a:rPr>
                      <m:t>8</m:t>
                    </m:r>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26</m:t>
                        </m:r>
                      </m:e>
                    </m:d>
                    <m:r>
                      <a:rPr lang="en-US" sz="2000" i="1" dirty="0">
                        <a:solidFill>
                          <a:srgbClr val="FFFF00"/>
                        </a:solidFill>
                        <a:latin typeface="Cambria Math" panose="02040503050406030204" pitchFamily="18" charset="0"/>
                      </a:rPr>
                      <m:t>=6</m:t>
                    </m:r>
                    <m:r>
                      <a:rPr lang="en-US" sz="2000" i="1" dirty="0">
                        <a:solidFill>
                          <a:srgbClr val="FFFF00"/>
                        </a:solidFill>
                        <a:latin typeface="Cambria Math" panose="02040503050406030204" pitchFamily="18" charset="0"/>
                      </a:rPr>
                      <m:t>𝑥</m:t>
                    </m:r>
                    <m:r>
                      <a:rPr lang="en-US" sz="2000" i="1" dirty="0">
                        <a:solidFill>
                          <a:srgbClr val="FFFF00"/>
                        </a:solidFill>
                        <a:latin typeface="Cambria Math" panose="02040503050406030204" pitchFamily="18" charset="0"/>
                      </a:rPr>
                      <m:t>+36</m:t>
                    </m:r>
                  </m:oMath>
                </a14:m>
                <a:endParaRPr lang="en-US" sz="2000" i="1" dirty="0">
                  <a:solidFill>
                    <a:srgbClr val="FFFF00"/>
                  </a:solidFill>
                  <a:latin typeface="Cambria Math" panose="02040503050406030204" pitchFamily="18" charset="0"/>
                </a:endParaRPr>
              </a:p>
              <a:p>
                <a:pPr>
                  <a:lnSpc>
                    <a:spcPct val="80000"/>
                  </a:lnSpc>
                </a:pPr>
                <a14:m>
                  <m:oMath xmlns:m="http://schemas.openxmlformats.org/officeDocument/2006/math">
                    <m:r>
                      <a:rPr lang="en-US" sz="2000" i="1" dirty="0">
                        <a:solidFill>
                          <a:srgbClr val="FFFF00"/>
                        </a:solidFill>
                        <a:latin typeface="Cambria Math" panose="02040503050406030204" pitchFamily="18" charset="0"/>
                      </a:rPr>
                      <m:t>208=6</m:t>
                    </m:r>
                    <m:r>
                      <a:rPr lang="en-US" sz="2000" i="1" dirty="0">
                        <a:solidFill>
                          <a:srgbClr val="FFFF00"/>
                        </a:solidFill>
                        <a:latin typeface="Cambria Math" panose="02040503050406030204" pitchFamily="18" charset="0"/>
                      </a:rPr>
                      <m:t>𝑥</m:t>
                    </m:r>
                    <m:r>
                      <a:rPr lang="en-US" sz="2000" i="1" dirty="0">
                        <a:solidFill>
                          <a:srgbClr val="FFFF00"/>
                        </a:solidFill>
                        <a:latin typeface="Cambria Math" panose="02040503050406030204" pitchFamily="18" charset="0"/>
                      </a:rPr>
                      <m:t>+36</m:t>
                    </m:r>
                  </m:oMath>
                </a14:m>
                <a:endParaRPr lang="en-US" sz="2000" i="1" dirty="0">
                  <a:solidFill>
                    <a:srgbClr val="FFFF00"/>
                  </a:solidFill>
                  <a:latin typeface="Cambria Math" panose="02040503050406030204" pitchFamily="18" charset="0"/>
                </a:endParaRPr>
              </a:p>
              <a:p>
                <a:pPr>
                  <a:lnSpc>
                    <a:spcPct val="80000"/>
                  </a:lnSpc>
                </a:pPr>
                <a14:m>
                  <m:oMath xmlns:m="http://schemas.openxmlformats.org/officeDocument/2006/math">
                    <m:r>
                      <a:rPr lang="en-US" sz="2000" i="1" dirty="0">
                        <a:solidFill>
                          <a:srgbClr val="FFFF00"/>
                        </a:solidFill>
                        <a:latin typeface="Cambria Math" panose="02040503050406030204" pitchFamily="18" charset="0"/>
                      </a:rPr>
                      <m:t>172=6</m:t>
                    </m:r>
                    <m:r>
                      <a:rPr lang="en-US" sz="2000" i="1" dirty="0">
                        <a:solidFill>
                          <a:srgbClr val="FFFF00"/>
                        </a:solidFill>
                        <a:latin typeface="Cambria Math" panose="02040503050406030204" pitchFamily="18" charset="0"/>
                      </a:rPr>
                      <m:t>𝑥</m:t>
                    </m:r>
                  </m:oMath>
                </a14:m>
                <a:endParaRPr lang="en-US" sz="2000" i="1" dirty="0">
                  <a:solidFill>
                    <a:srgbClr val="FFFF00"/>
                  </a:solidFill>
                  <a:latin typeface="Cambria Math" panose="02040503050406030204" pitchFamily="18" charset="0"/>
                </a:endParaRPr>
              </a:p>
              <a:p>
                <a:pPr>
                  <a:lnSpc>
                    <a:spcPct val="80000"/>
                  </a:lnSpc>
                </a:pPr>
                <a14:m>
                  <m:oMath xmlns:m="http://schemas.openxmlformats.org/officeDocument/2006/math">
                    <m:r>
                      <a:rPr lang="en-US" sz="2000" i="1" dirty="0">
                        <a:solidFill>
                          <a:srgbClr val="FFFF00"/>
                        </a:solidFill>
                        <a:latin typeface="Cambria Math" panose="02040503050406030204" pitchFamily="18" charset="0"/>
                      </a:rPr>
                      <m:t>28.67=</m:t>
                    </m:r>
                    <m:r>
                      <a:rPr lang="en-US" sz="2000" i="1" dirty="0">
                        <a:solidFill>
                          <a:srgbClr val="FFFF00"/>
                        </a:solidFill>
                        <a:latin typeface="Cambria Math" panose="02040503050406030204" pitchFamily="18" charset="0"/>
                      </a:rPr>
                      <m:t>𝑥</m:t>
                    </m:r>
                  </m:oMath>
                </a14:m>
                <a:endParaRPr lang="en-US" sz="2000" dirty="0"/>
              </a:p>
            </p:txBody>
          </p:sp>
        </mc:Choice>
        <mc:Fallback>
          <p:sp>
            <p:nvSpPr>
              <p:cNvPr id="54275" name="Rectangle 3"/>
              <p:cNvSpPr>
                <a:spLocks noGrp="1" noRot="1" noChangeAspect="1" noMove="1" noResize="1" noEditPoints="1" noAdjustHandles="1" noChangeArrowheads="1" noChangeShapeType="1" noTextEdit="1"/>
              </p:cNvSpPr>
              <p:nvPr>
                <p:ph type="body" idx="1"/>
              </p:nvPr>
            </p:nvSpPr>
            <p:spPr>
              <a:xfrm>
                <a:off x="4495800" y="3045639"/>
                <a:ext cx="4189412" cy="1871642"/>
              </a:xfrm>
              <a:blipFill>
                <a:blip r:embed="rId3"/>
                <a:stretch>
                  <a:fillRect l="-291" t="-5212" b="-1303"/>
                </a:stretch>
              </a:blipFill>
            </p:spPr>
            <p:txBody>
              <a:bodyPr/>
              <a:lstStyle/>
              <a:p>
                <a:r>
                  <a:rPr lang="en-US">
                    <a:noFill/>
                  </a:rPr>
                  <a:t> </a:t>
                </a:r>
              </a:p>
            </p:txBody>
          </p:sp>
        </mc:Fallback>
      </mc:AlternateContent>
      <p:grpSp>
        <p:nvGrpSpPr>
          <p:cNvPr id="54276" name="Group 4"/>
          <p:cNvGrpSpPr>
            <a:grpSpLocks/>
          </p:cNvGrpSpPr>
          <p:nvPr/>
        </p:nvGrpSpPr>
        <p:grpSpPr bwMode="auto">
          <a:xfrm>
            <a:off x="596056" y="3333750"/>
            <a:ext cx="3692525" cy="1651397"/>
            <a:chOff x="7050" y="10980"/>
            <a:chExt cx="2805" cy="1309"/>
          </a:xfrm>
        </p:grpSpPr>
        <p:sp>
          <p:nvSpPr>
            <p:cNvPr id="54277" name="Oval 5"/>
            <p:cNvSpPr>
              <a:spLocks noChangeArrowheads="1"/>
            </p:cNvSpPr>
            <p:nvPr/>
          </p:nvSpPr>
          <p:spPr bwMode="auto">
            <a:xfrm>
              <a:off x="8546" y="10980"/>
              <a:ext cx="1309" cy="1309"/>
            </a:xfrm>
            <a:prstGeom prst="ellipse">
              <a:avLst/>
            </a:prstGeom>
            <a:solidFill>
              <a:srgbClr val="FFFFFF"/>
            </a:solidFill>
            <a:ln w="38100">
              <a:solidFill>
                <a:schemeClr val="accent1"/>
              </a:solidFill>
              <a:round/>
              <a:headEnd/>
              <a:tailEnd/>
            </a:ln>
          </p:spPr>
          <p:txBody>
            <a:bodyPr/>
            <a:lstStyle/>
            <a:p>
              <a:endParaRPr lang="en-US"/>
            </a:p>
          </p:txBody>
        </p:sp>
        <p:sp>
          <p:nvSpPr>
            <p:cNvPr id="54278" name="Line 6"/>
            <p:cNvSpPr>
              <a:spLocks noChangeShapeType="1"/>
            </p:cNvSpPr>
            <p:nvPr/>
          </p:nvSpPr>
          <p:spPr bwMode="auto">
            <a:xfrm flipV="1">
              <a:off x="7050" y="10980"/>
              <a:ext cx="2431" cy="72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7"/>
            <p:cNvSpPr>
              <a:spLocks noChangeShapeType="1"/>
            </p:cNvSpPr>
            <p:nvPr/>
          </p:nvSpPr>
          <p:spPr bwMode="auto">
            <a:xfrm>
              <a:off x="7050" y="11700"/>
              <a:ext cx="2805" cy="18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Text Box 8"/>
            <p:cNvSpPr txBox="1">
              <a:spLocks noChangeArrowheads="1"/>
            </p:cNvSpPr>
            <p:nvPr/>
          </p:nvSpPr>
          <p:spPr bwMode="auto">
            <a:xfrm>
              <a:off x="7424" y="1116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8</a:t>
              </a:r>
              <a:endParaRPr lang="en-US" sz="2000"/>
            </a:p>
          </p:txBody>
        </p:sp>
        <p:sp>
          <p:nvSpPr>
            <p:cNvPr id="54281" name="Text Box 9"/>
            <p:cNvSpPr txBox="1">
              <a:spLocks noChangeArrowheads="1"/>
            </p:cNvSpPr>
            <p:nvPr/>
          </p:nvSpPr>
          <p:spPr bwMode="auto">
            <a:xfrm>
              <a:off x="7611" y="1170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6</a:t>
              </a:r>
              <a:endParaRPr lang="en-US" sz="2000"/>
            </a:p>
          </p:txBody>
        </p:sp>
        <p:sp>
          <p:nvSpPr>
            <p:cNvPr id="54282" name="Text Box 10"/>
            <p:cNvSpPr txBox="1">
              <a:spLocks noChangeArrowheads="1"/>
            </p:cNvSpPr>
            <p:nvPr/>
          </p:nvSpPr>
          <p:spPr bwMode="auto">
            <a:xfrm>
              <a:off x="8920" y="11520"/>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x</a:t>
              </a:r>
              <a:endParaRPr lang="en-US" sz="2000">
                <a:solidFill>
                  <a:schemeClr val="bg1"/>
                </a:solidFill>
              </a:endParaRPr>
            </a:p>
          </p:txBody>
        </p:sp>
        <p:sp>
          <p:nvSpPr>
            <p:cNvPr id="54283" name="Text Box 11"/>
            <p:cNvSpPr txBox="1">
              <a:spLocks noChangeArrowheads="1"/>
            </p:cNvSpPr>
            <p:nvPr/>
          </p:nvSpPr>
          <p:spPr bwMode="auto">
            <a:xfrm>
              <a:off x="8920" y="10980"/>
              <a:ext cx="561"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solidFill>
                    <a:schemeClr val="bg1"/>
                  </a:solidFill>
                  <a:latin typeface="Arial" charset="0"/>
                </a:rPr>
                <a:t>  18</a:t>
              </a:r>
              <a:endParaRPr lang="en-US" sz="2000">
                <a:solidFill>
                  <a:schemeClr val="bg1"/>
                </a:solidFill>
              </a:endParaRPr>
            </a:p>
          </p:txBody>
        </p:sp>
      </p:grpSp>
      <p:sp>
        <p:nvSpPr>
          <p:cNvPr id="13" name="TextBox 12"/>
          <p:cNvSpPr txBox="1"/>
          <p:nvPr/>
        </p:nvSpPr>
        <p:spPr>
          <a:xfrm>
            <a:off x="1371600" y="1716097"/>
            <a:ext cx="777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80000"/>
              </a:lnSpc>
            </a:pPr>
            <a:r>
              <a:rPr lang="en-US" sz="2000" dirty="0">
                <a:solidFill>
                  <a:schemeClr val="bg1"/>
                </a:solidFill>
              </a:rPr>
              <a:t>If two secants are drawn to a circle from an exterior point, then the product of the measures of one secant segment and its external secant segment is equal to the product of the measures of the other secant segment and its external secant segment.</a:t>
            </a:r>
          </a:p>
        </p:txBody>
      </p:sp>
      <p:sp>
        <p:nvSpPr>
          <p:cNvPr id="14" name="TextBox 13"/>
          <p:cNvSpPr txBox="1"/>
          <p:nvPr/>
        </p:nvSpPr>
        <p:spPr>
          <a:xfrm>
            <a:off x="1371600" y="1216960"/>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solidFill>
                  <a:schemeClr val="bg1"/>
                </a:solidFill>
              </a:rPr>
              <a:t>Segments of Secants Theorem</a:t>
            </a:r>
          </a:p>
        </p:txBody>
      </p:sp>
    </p:spTree>
    <p:extLst>
      <p:ext uri="{BB962C8B-B14F-4D97-AF65-F5344CB8AC3E}">
        <p14:creationId xmlns:p14="http://schemas.microsoft.com/office/powerpoint/2010/main" val="2179457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54276"/>
                                        </p:tgtEl>
                                        <p:attrNameLst>
                                          <p:attrName>style.visibility</p:attrName>
                                        </p:attrNameLst>
                                      </p:cBhvr>
                                      <p:to>
                                        <p:strVal val="visible"/>
                                      </p:to>
                                    </p:set>
                                    <p:anim calcmode="lin" valueType="num">
                                      <p:cBhvr>
                                        <p:cTn id="15" dur="500" fill="hold"/>
                                        <p:tgtEl>
                                          <p:spTgt spid="54276"/>
                                        </p:tgtEl>
                                        <p:attrNameLst>
                                          <p:attrName>ppt_w</p:attrName>
                                        </p:attrNameLst>
                                      </p:cBhvr>
                                      <p:tavLst>
                                        <p:tav tm="0">
                                          <p:val>
                                            <p:fltVal val="0"/>
                                          </p:val>
                                        </p:tav>
                                        <p:tav tm="100000">
                                          <p:val>
                                            <p:strVal val="#ppt_w"/>
                                          </p:val>
                                        </p:tav>
                                      </p:tavLst>
                                    </p:anim>
                                    <p:anim calcmode="lin" valueType="num">
                                      <p:cBhvr>
                                        <p:cTn id="16" dur="500" fill="hold"/>
                                        <p:tgtEl>
                                          <p:spTgt spid="54276"/>
                                        </p:tgtEl>
                                        <p:attrNameLst>
                                          <p:attrName>ppt_h</p:attrName>
                                        </p:attrNameLst>
                                      </p:cBhvr>
                                      <p:tavLst>
                                        <p:tav tm="0">
                                          <p:val>
                                            <p:fltVal val="0"/>
                                          </p:val>
                                        </p:tav>
                                        <p:tav tm="100000">
                                          <p:val>
                                            <p:strVal val="#ppt_h"/>
                                          </p:val>
                                        </p:tav>
                                      </p:tavLst>
                                    </p:anim>
                                    <p:animEffect transition="in" filter="fade">
                                      <p:cBhvr>
                                        <p:cTn id="17" dur="500"/>
                                        <p:tgtEl>
                                          <p:spTgt spid="5427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4275">
                                            <p:txEl>
                                              <p:pRg st="0" end="0"/>
                                            </p:txEl>
                                          </p:spTgt>
                                        </p:tgtEl>
                                        <p:attrNameLst>
                                          <p:attrName>style.visibility</p:attrName>
                                        </p:attrNameLst>
                                      </p:cBhvr>
                                      <p:to>
                                        <p:strVal val="visible"/>
                                      </p:to>
                                    </p:set>
                                    <p:anim calcmode="lin" valueType="num">
                                      <p:cBhvr additive="base">
                                        <p:cTn id="20"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4275">
                                            <p:txEl>
                                              <p:pRg st="1" end="1"/>
                                            </p:txEl>
                                          </p:spTgt>
                                        </p:tgtEl>
                                        <p:attrNameLst>
                                          <p:attrName>style.visibility</p:attrName>
                                        </p:attrNameLst>
                                      </p:cBhvr>
                                      <p:to>
                                        <p:strVal val="visible"/>
                                      </p:to>
                                    </p:set>
                                    <p:anim calcmode="lin" valueType="num">
                                      <p:cBhvr additive="base">
                                        <p:cTn id="26"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4275">
                                            <p:txEl>
                                              <p:pRg st="2" end="2"/>
                                            </p:txEl>
                                          </p:spTgt>
                                        </p:tgtEl>
                                        <p:attrNameLst>
                                          <p:attrName>style.visibility</p:attrName>
                                        </p:attrNameLst>
                                      </p:cBhvr>
                                      <p:to>
                                        <p:strVal val="visible"/>
                                      </p:to>
                                    </p:set>
                                    <p:anim calcmode="lin" valueType="num">
                                      <p:cBhvr additive="base">
                                        <p:cTn id="32"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4275">
                                            <p:txEl>
                                              <p:pRg st="3" end="3"/>
                                            </p:txEl>
                                          </p:spTgt>
                                        </p:tgtEl>
                                        <p:attrNameLst>
                                          <p:attrName>style.visibility</p:attrName>
                                        </p:attrNameLst>
                                      </p:cBhvr>
                                      <p:to>
                                        <p:strVal val="visible"/>
                                      </p:to>
                                    </p:set>
                                    <p:anim calcmode="lin" valueType="num">
                                      <p:cBhvr additive="base">
                                        <p:cTn id="38"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4275">
                                            <p:txEl>
                                              <p:pRg st="4" end="4"/>
                                            </p:txEl>
                                          </p:spTgt>
                                        </p:tgtEl>
                                        <p:attrNameLst>
                                          <p:attrName>style.visibility</p:attrName>
                                        </p:attrNameLst>
                                      </p:cBhvr>
                                      <p:to>
                                        <p:strVal val="visible"/>
                                      </p:to>
                                    </p:set>
                                    <p:anim calcmode="lin" valueType="num">
                                      <p:cBhvr additive="base">
                                        <p:cTn id="44"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4275">
                                            <p:txEl>
                                              <p:pRg st="5" end="5"/>
                                            </p:txEl>
                                          </p:spTgt>
                                        </p:tgtEl>
                                        <p:attrNameLst>
                                          <p:attrName>style.visibility</p:attrName>
                                        </p:attrNameLst>
                                      </p:cBhvr>
                                      <p:to>
                                        <p:strVal val="visible"/>
                                      </p:to>
                                    </p:set>
                                    <p:anim calcmode="lin" valueType="num">
                                      <p:cBhvr additive="base">
                                        <p:cTn id="50"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10.1 Use Properties </a:t>
            </a:r>
            <a:br>
              <a:rPr lang="en-US" dirty="0"/>
            </a:br>
            <a:r>
              <a:rPr lang="en-US" dirty="0"/>
              <a:t>of Tangents</a:t>
            </a:r>
          </a:p>
        </p:txBody>
      </p:sp>
      <p:sp>
        <p:nvSpPr>
          <p:cNvPr id="11267" name="Rectangle 3"/>
          <p:cNvSpPr>
            <a:spLocks noGrp="1" noChangeArrowheads="1"/>
          </p:cNvSpPr>
          <p:nvPr>
            <p:ph idx="1"/>
          </p:nvPr>
        </p:nvSpPr>
        <p:spPr/>
        <p:txBody>
          <a:bodyPr/>
          <a:lstStyle/>
          <a:p>
            <a:endParaRPr lang="en-US" dirty="0"/>
          </a:p>
          <a:p>
            <a:r>
              <a:rPr lang="en-US" dirty="0"/>
              <a:t>Diameter (d) – chord that goes through the center of the circle (longest chord = 2 radii)</a:t>
            </a:r>
          </a:p>
          <a:p>
            <a:pPr lvl="1"/>
            <a:r>
              <a:rPr lang="en-US" dirty="0"/>
              <a:t>d = 2r</a:t>
            </a:r>
          </a:p>
          <a:p>
            <a:r>
              <a:rPr lang="en-US" dirty="0"/>
              <a:t>What is the radius of a circle if the diameter is 16 feet?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
            <a:ext cx="2667000" cy="194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6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10.6 Find Segment Lengths in Circles</a:t>
            </a:r>
          </a:p>
        </p:txBody>
      </p:sp>
      <mc:AlternateContent xmlns:mc="http://schemas.openxmlformats.org/markup-compatibility/2006">
        <mc:Choice xmlns:a14="http://schemas.microsoft.com/office/drawing/2010/main" Requires="a14">
          <p:sp>
            <p:nvSpPr>
              <p:cNvPr id="56323" name="Rectangle 3"/>
              <p:cNvSpPr>
                <a:spLocks noGrp="1" noChangeArrowheads="1"/>
              </p:cNvSpPr>
              <p:nvPr>
                <p:ph type="body" idx="1"/>
              </p:nvPr>
            </p:nvSpPr>
            <p:spPr>
              <a:xfrm>
                <a:off x="3733800" y="3067535"/>
                <a:ext cx="5410200" cy="1849745"/>
              </a:xfrm>
            </p:spPr>
            <p:txBody>
              <a:bodyPr/>
              <a:lstStyle/>
              <a:p>
                <a:pPr>
                  <a:lnSpc>
                    <a:spcPct val="80000"/>
                  </a:lnSpc>
                </a:pPr>
                <a:r>
                  <a:rPr lang="en-US" sz="2000" dirty="0"/>
                  <a:t>Find x in the diagram</a:t>
                </a:r>
              </a:p>
              <a:p>
                <a:pPr/>
                <a14:m>
                  <m:oMath xmlns:m="http://schemas.openxmlformats.org/officeDocument/2006/math">
                    <m:sSup>
                      <m:sSupPr>
                        <m:ctrlPr>
                          <a:rPr lang="en-US" sz="2000" i="1" dirty="0" smtClean="0">
                            <a:solidFill>
                              <a:srgbClr val="FFFF00"/>
                            </a:solidFill>
                            <a:latin typeface="Cambria Math" panose="02040503050406030204" pitchFamily="18" charset="0"/>
                          </a:rPr>
                        </m:ctrlPr>
                      </m:sSupPr>
                      <m:e>
                        <m:r>
                          <a:rPr lang="en-US" sz="2000" i="1" dirty="0">
                            <a:solidFill>
                              <a:srgbClr val="FFFF00"/>
                            </a:solidFill>
                            <a:latin typeface="Cambria Math" panose="02040503050406030204" pitchFamily="18" charset="0"/>
                          </a:rPr>
                          <m:t>𝑥</m:t>
                        </m:r>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=5</m:t>
                    </m:r>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4+5</m:t>
                        </m:r>
                      </m:e>
                    </m:d>
                  </m:oMath>
                </a14:m>
                <a:endParaRPr lang="en-US" sz="2000" i="1" dirty="0">
                  <a:solidFill>
                    <a:srgbClr val="FFFF00"/>
                  </a:solidFill>
                  <a:latin typeface="Cambria Math" panose="02040503050406030204" pitchFamily="18" charset="0"/>
                </a:endParaRPr>
              </a:p>
              <a:p>
                <a:pPr/>
                <a14:m>
                  <m:oMath xmlns:m="http://schemas.openxmlformats.org/officeDocument/2006/math">
                    <m:sSup>
                      <m:sSupPr>
                        <m:ctrlPr>
                          <a:rPr lang="en-US" sz="2000" i="1" dirty="0">
                            <a:solidFill>
                              <a:srgbClr val="FFFF00"/>
                            </a:solidFill>
                            <a:latin typeface="Cambria Math" panose="02040503050406030204" pitchFamily="18" charset="0"/>
                          </a:rPr>
                        </m:ctrlPr>
                      </m:sSupPr>
                      <m:e>
                        <m:r>
                          <a:rPr lang="en-US" sz="2000" i="1" dirty="0">
                            <a:solidFill>
                              <a:srgbClr val="FFFF00"/>
                            </a:solidFill>
                            <a:latin typeface="Cambria Math" panose="02040503050406030204" pitchFamily="18" charset="0"/>
                          </a:rPr>
                          <m:t>𝑥</m:t>
                        </m:r>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=5</m:t>
                    </m:r>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9</m:t>
                        </m:r>
                      </m:e>
                    </m:d>
                  </m:oMath>
                </a14:m>
                <a:endParaRPr lang="en-US" sz="2000" i="1" dirty="0">
                  <a:solidFill>
                    <a:srgbClr val="FFFF00"/>
                  </a:solidFill>
                  <a:latin typeface="Cambria Math" panose="02040503050406030204" pitchFamily="18" charset="0"/>
                </a:endParaRPr>
              </a:p>
              <a:p>
                <a:pPr/>
                <a14:m>
                  <m:oMath xmlns:m="http://schemas.openxmlformats.org/officeDocument/2006/math">
                    <m:sSup>
                      <m:sSupPr>
                        <m:ctrlPr>
                          <a:rPr lang="en-US" sz="2000" i="1" dirty="0">
                            <a:solidFill>
                              <a:srgbClr val="FFFF00"/>
                            </a:solidFill>
                            <a:latin typeface="Cambria Math" panose="02040503050406030204" pitchFamily="18" charset="0"/>
                          </a:rPr>
                        </m:ctrlPr>
                      </m:sSupPr>
                      <m:e>
                        <m:r>
                          <a:rPr lang="en-US" sz="2000" i="1" dirty="0">
                            <a:solidFill>
                              <a:srgbClr val="FFFF00"/>
                            </a:solidFill>
                            <a:latin typeface="Cambria Math" panose="02040503050406030204" pitchFamily="18" charset="0"/>
                          </a:rPr>
                          <m:t>𝑥</m:t>
                        </m:r>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=45</m:t>
                    </m:r>
                  </m:oMath>
                </a14:m>
                <a:endParaRPr lang="en-US" sz="2000" i="1" dirty="0">
                  <a:solidFill>
                    <a:srgbClr val="FFFF00"/>
                  </a:solidFill>
                  <a:latin typeface="Cambria Math" panose="02040503050406030204" pitchFamily="18" charset="0"/>
                </a:endParaRPr>
              </a:p>
              <a:p>
                <a:pPr/>
                <a14:m>
                  <m:oMath xmlns:m="http://schemas.openxmlformats.org/officeDocument/2006/math">
                    <m:r>
                      <a:rPr lang="en-US" sz="2000" i="1" dirty="0">
                        <a:solidFill>
                          <a:srgbClr val="FFFF00"/>
                        </a:solidFill>
                        <a:latin typeface="Cambria Math" panose="02040503050406030204" pitchFamily="18" charset="0"/>
                      </a:rPr>
                      <m:t>𝑥</m:t>
                    </m:r>
                    <m:r>
                      <a:rPr lang="en-US" sz="2000" i="1" dirty="0">
                        <a:solidFill>
                          <a:srgbClr val="FFFF00"/>
                        </a:solidFill>
                        <a:latin typeface="Cambria Math" panose="02040503050406030204" pitchFamily="18" charset="0"/>
                      </a:rPr>
                      <m:t>=</m:t>
                    </m:r>
                    <m:rad>
                      <m:radPr>
                        <m:degHide m:val="on"/>
                        <m:ctrlPr>
                          <a:rPr lang="en-US" sz="2000" i="1" dirty="0">
                            <a:solidFill>
                              <a:srgbClr val="FFFF00"/>
                            </a:solidFill>
                            <a:latin typeface="Cambria Math" panose="02040503050406030204" pitchFamily="18" charset="0"/>
                          </a:rPr>
                        </m:ctrlPr>
                      </m:radPr>
                      <m:deg/>
                      <m:e>
                        <m:r>
                          <a:rPr lang="en-US" sz="2000" i="1" dirty="0">
                            <a:solidFill>
                              <a:srgbClr val="FFFF00"/>
                            </a:solidFill>
                            <a:latin typeface="Cambria Math" panose="02040503050406030204" pitchFamily="18" charset="0"/>
                          </a:rPr>
                          <m:t>45</m:t>
                        </m:r>
                      </m:e>
                    </m:rad>
                    <m:r>
                      <a:rPr lang="en-US" sz="2000" i="1" dirty="0">
                        <a:solidFill>
                          <a:srgbClr val="FFFF00"/>
                        </a:solidFill>
                        <a:latin typeface="Cambria Math" panose="02040503050406030204" pitchFamily="18" charset="0"/>
                      </a:rPr>
                      <m:t>=</m:t>
                    </m:r>
                    <m:rad>
                      <m:radPr>
                        <m:degHide m:val="on"/>
                        <m:ctrlPr>
                          <a:rPr lang="en-US" sz="2000" i="1" dirty="0">
                            <a:solidFill>
                              <a:srgbClr val="FFFF00"/>
                            </a:solidFill>
                            <a:latin typeface="Cambria Math" panose="02040503050406030204" pitchFamily="18" charset="0"/>
                          </a:rPr>
                        </m:ctrlPr>
                      </m:radPr>
                      <m:deg/>
                      <m:e>
                        <m:r>
                          <a:rPr lang="en-US" sz="2000" i="1" dirty="0">
                            <a:solidFill>
                              <a:srgbClr val="FFFF00"/>
                            </a:solidFill>
                            <a:latin typeface="Cambria Math" panose="02040503050406030204" pitchFamily="18" charset="0"/>
                          </a:rPr>
                          <m:t>9</m:t>
                        </m:r>
                      </m:e>
                    </m:rad>
                    <m:rad>
                      <m:radPr>
                        <m:degHide m:val="on"/>
                        <m:ctrlPr>
                          <a:rPr lang="en-US" sz="2000" i="1" dirty="0">
                            <a:solidFill>
                              <a:srgbClr val="FFFF00"/>
                            </a:solidFill>
                            <a:latin typeface="Cambria Math" panose="02040503050406030204" pitchFamily="18" charset="0"/>
                          </a:rPr>
                        </m:ctrlPr>
                      </m:radPr>
                      <m:deg/>
                      <m:e>
                        <m:r>
                          <a:rPr lang="en-US" sz="2000" i="1" dirty="0">
                            <a:solidFill>
                              <a:srgbClr val="FFFF00"/>
                            </a:solidFill>
                            <a:latin typeface="Cambria Math" panose="02040503050406030204" pitchFamily="18" charset="0"/>
                          </a:rPr>
                          <m:t>5</m:t>
                        </m:r>
                      </m:e>
                    </m:rad>
                    <m:r>
                      <a:rPr lang="en-US" sz="2000" i="1" dirty="0">
                        <a:solidFill>
                          <a:srgbClr val="FFFF00"/>
                        </a:solidFill>
                        <a:latin typeface="Cambria Math" panose="02040503050406030204" pitchFamily="18" charset="0"/>
                      </a:rPr>
                      <m:t>=3</m:t>
                    </m:r>
                    <m:rad>
                      <m:radPr>
                        <m:degHide m:val="on"/>
                        <m:ctrlPr>
                          <a:rPr lang="en-US" sz="2000" i="1" dirty="0">
                            <a:solidFill>
                              <a:srgbClr val="FFFF00"/>
                            </a:solidFill>
                            <a:latin typeface="Cambria Math" panose="02040503050406030204" pitchFamily="18" charset="0"/>
                          </a:rPr>
                        </m:ctrlPr>
                      </m:radPr>
                      <m:deg/>
                      <m:e>
                        <m:r>
                          <a:rPr lang="en-US" sz="2000" i="1" dirty="0">
                            <a:solidFill>
                              <a:srgbClr val="FFFF00"/>
                            </a:solidFill>
                            <a:latin typeface="Cambria Math" panose="02040503050406030204" pitchFamily="18" charset="0"/>
                          </a:rPr>
                          <m:t>5</m:t>
                        </m:r>
                      </m:e>
                    </m:rad>
                  </m:oMath>
                </a14:m>
                <a:endParaRPr lang="en-US" sz="2000" dirty="0"/>
              </a:p>
            </p:txBody>
          </p:sp>
        </mc:Choice>
        <mc:Fallback>
          <p:sp>
            <p:nvSpPr>
              <p:cNvPr id="56323" name="Rectangle 3"/>
              <p:cNvSpPr>
                <a:spLocks noGrp="1" noRot="1" noChangeAspect="1" noMove="1" noResize="1" noEditPoints="1" noAdjustHandles="1" noChangeArrowheads="1" noChangeShapeType="1" noTextEdit="1"/>
              </p:cNvSpPr>
              <p:nvPr>
                <p:ph type="body" idx="1"/>
              </p:nvPr>
            </p:nvSpPr>
            <p:spPr>
              <a:xfrm>
                <a:off x="3733800" y="3067535"/>
                <a:ext cx="5410200" cy="1849745"/>
              </a:xfrm>
              <a:blipFill>
                <a:blip r:embed="rId3"/>
                <a:stretch>
                  <a:fillRect l="-225" t="-4934" b="-987"/>
                </a:stretch>
              </a:blipFill>
            </p:spPr>
            <p:txBody>
              <a:bodyPr/>
              <a:lstStyle/>
              <a:p>
                <a:r>
                  <a:rPr lang="en-US">
                    <a:noFill/>
                  </a:rPr>
                  <a:t> </a:t>
                </a:r>
              </a:p>
            </p:txBody>
          </p:sp>
        </mc:Fallback>
      </mc:AlternateContent>
      <p:grpSp>
        <p:nvGrpSpPr>
          <p:cNvPr id="56324" name="Group 4"/>
          <p:cNvGrpSpPr>
            <a:grpSpLocks/>
          </p:cNvGrpSpPr>
          <p:nvPr/>
        </p:nvGrpSpPr>
        <p:grpSpPr bwMode="auto">
          <a:xfrm>
            <a:off x="409975" y="3409950"/>
            <a:ext cx="2998787" cy="1427554"/>
            <a:chOff x="7798" y="13271"/>
            <a:chExt cx="2618" cy="1309"/>
          </a:xfrm>
        </p:grpSpPr>
        <p:sp>
          <p:nvSpPr>
            <p:cNvPr id="56325" name="Oval 5"/>
            <p:cNvSpPr>
              <a:spLocks noChangeArrowheads="1"/>
            </p:cNvSpPr>
            <p:nvPr/>
          </p:nvSpPr>
          <p:spPr bwMode="auto">
            <a:xfrm>
              <a:off x="9107" y="13271"/>
              <a:ext cx="1309" cy="1309"/>
            </a:xfrm>
            <a:prstGeom prst="ellipse">
              <a:avLst/>
            </a:prstGeom>
            <a:solidFill>
              <a:srgbClr val="FFFFFF"/>
            </a:solidFill>
            <a:ln w="38100">
              <a:solidFill>
                <a:schemeClr val="accent1"/>
              </a:solidFill>
              <a:round/>
              <a:headEnd/>
              <a:tailEnd/>
            </a:ln>
          </p:spPr>
          <p:txBody>
            <a:bodyPr/>
            <a:lstStyle/>
            <a:p>
              <a:endParaRPr lang="en-US"/>
            </a:p>
          </p:txBody>
        </p:sp>
        <p:sp>
          <p:nvSpPr>
            <p:cNvPr id="56326" name="Line 6"/>
            <p:cNvSpPr>
              <a:spLocks noChangeShapeType="1"/>
            </p:cNvSpPr>
            <p:nvPr/>
          </p:nvSpPr>
          <p:spPr bwMode="auto">
            <a:xfrm>
              <a:off x="7798" y="13956"/>
              <a:ext cx="1683" cy="5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Line 7"/>
            <p:cNvSpPr>
              <a:spLocks noChangeShapeType="1"/>
            </p:cNvSpPr>
            <p:nvPr/>
          </p:nvSpPr>
          <p:spPr bwMode="auto">
            <a:xfrm flipV="1">
              <a:off x="7798" y="13416"/>
              <a:ext cx="2431" cy="54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Text Box 8"/>
            <p:cNvSpPr txBox="1">
              <a:spLocks noChangeArrowheads="1"/>
            </p:cNvSpPr>
            <p:nvPr/>
          </p:nvSpPr>
          <p:spPr bwMode="auto">
            <a:xfrm>
              <a:off x="7985" y="13416"/>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 5</a:t>
              </a:r>
              <a:endParaRPr lang="en-US" sz="2000"/>
            </a:p>
          </p:txBody>
        </p:sp>
        <p:sp>
          <p:nvSpPr>
            <p:cNvPr id="56329" name="Text Box 9"/>
            <p:cNvSpPr txBox="1">
              <a:spLocks noChangeArrowheads="1"/>
            </p:cNvSpPr>
            <p:nvPr/>
          </p:nvSpPr>
          <p:spPr bwMode="auto">
            <a:xfrm>
              <a:off x="9668" y="13416"/>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solidFill>
                    <a:schemeClr val="bg1"/>
                  </a:solidFill>
                  <a:latin typeface="Arial" charset="0"/>
                </a:rPr>
                <a:t>4</a:t>
              </a:r>
              <a:endParaRPr lang="en-US" sz="2000" dirty="0">
                <a:solidFill>
                  <a:schemeClr val="bg1"/>
                </a:solidFill>
              </a:endParaRPr>
            </a:p>
          </p:txBody>
        </p:sp>
        <p:sp>
          <p:nvSpPr>
            <p:cNvPr id="56330" name="Text Box 10"/>
            <p:cNvSpPr txBox="1">
              <a:spLocks noChangeArrowheads="1"/>
            </p:cNvSpPr>
            <p:nvPr/>
          </p:nvSpPr>
          <p:spPr bwMode="auto">
            <a:xfrm>
              <a:off x="8172" y="14136"/>
              <a:ext cx="3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a:latin typeface="Arial" charset="0"/>
                </a:rPr>
                <a:t>x</a:t>
              </a:r>
              <a:endParaRPr lang="en-US" sz="2000"/>
            </a:p>
          </p:txBody>
        </p:sp>
      </p:grpSp>
      <p:sp>
        <p:nvSpPr>
          <p:cNvPr id="12" name="TextBox 11"/>
          <p:cNvSpPr txBox="1"/>
          <p:nvPr/>
        </p:nvSpPr>
        <p:spPr>
          <a:xfrm>
            <a:off x="1371600" y="1707696"/>
            <a:ext cx="777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nSpc>
                <a:spcPct val="80000"/>
              </a:lnSpc>
            </a:pPr>
            <a:r>
              <a:rPr lang="en-US" sz="2000" dirty="0">
                <a:solidFill>
                  <a:schemeClr val="bg1"/>
                </a:solidFill>
              </a:rPr>
              <a:t>If a tangent segment and a secant segment are drawn to a circle from an exterior point, then the square of the measure of the tangent segment is equal to the product of the measures of the secant segment and its external secant segment.</a:t>
            </a:r>
          </a:p>
        </p:txBody>
      </p:sp>
      <p:sp>
        <p:nvSpPr>
          <p:cNvPr id="13" name="TextBox 12"/>
          <p:cNvSpPr txBox="1"/>
          <p:nvPr/>
        </p:nvSpPr>
        <p:spPr>
          <a:xfrm>
            <a:off x="1371600" y="1230642"/>
            <a:ext cx="7772400" cy="4770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solidFill>
                  <a:schemeClr val="bg1"/>
                </a:solidFill>
              </a:rPr>
              <a:t>Segments of Secants and Tangents Theorem</a:t>
            </a:r>
          </a:p>
        </p:txBody>
      </p:sp>
    </p:spTree>
    <p:extLst>
      <p:ext uri="{BB962C8B-B14F-4D97-AF65-F5344CB8AC3E}">
        <p14:creationId xmlns:p14="http://schemas.microsoft.com/office/powerpoint/2010/main" val="4072577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 calcmode="lin" valueType="num">
                                      <p:cBhvr additive="base">
                                        <p:cTn id="15"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56324"/>
                                        </p:tgtEl>
                                        <p:attrNameLst>
                                          <p:attrName>style.visibility</p:attrName>
                                        </p:attrNameLst>
                                      </p:cBhvr>
                                      <p:to>
                                        <p:strVal val="visible"/>
                                      </p:to>
                                    </p:set>
                                    <p:anim calcmode="lin" valueType="num">
                                      <p:cBhvr>
                                        <p:cTn id="20" dur="500" fill="hold"/>
                                        <p:tgtEl>
                                          <p:spTgt spid="56324"/>
                                        </p:tgtEl>
                                        <p:attrNameLst>
                                          <p:attrName>ppt_w</p:attrName>
                                        </p:attrNameLst>
                                      </p:cBhvr>
                                      <p:tavLst>
                                        <p:tav tm="0">
                                          <p:val>
                                            <p:fltVal val="0"/>
                                          </p:val>
                                        </p:tav>
                                        <p:tav tm="100000">
                                          <p:val>
                                            <p:strVal val="#ppt_w"/>
                                          </p:val>
                                        </p:tav>
                                      </p:tavLst>
                                    </p:anim>
                                    <p:anim calcmode="lin" valueType="num">
                                      <p:cBhvr>
                                        <p:cTn id="21" dur="500" fill="hold"/>
                                        <p:tgtEl>
                                          <p:spTgt spid="56324"/>
                                        </p:tgtEl>
                                        <p:attrNameLst>
                                          <p:attrName>ppt_h</p:attrName>
                                        </p:attrNameLst>
                                      </p:cBhvr>
                                      <p:tavLst>
                                        <p:tav tm="0">
                                          <p:val>
                                            <p:fltVal val="0"/>
                                          </p:val>
                                        </p:tav>
                                        <p:tav tm="100000">
                                          <p:val>
                                            <p:strVal val="#ppt_h"/>
                                          </p:val>
                                        </p:tav>
                                      </p:tavLst>
                                    </p:anim>
                                    <p:animEffect transition="in" filter="fade">
                                      <p:cBhvr>
                                        <p:cTn id="22" dur="500"/>
                                        <p:tgtEl>
                                          <p:spTgt spid="563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6323">
                                            <p:txEl>
                                              <p:pRg st="1" end="1"/>
                                            </p:txEl>
                                          </p:spTgt>
                                        </p:tgtEl>
                                        <p:attrNameLst>
                                          <p:attrName>style.visibility</p:attrName>
                                        </p:attrNameLst>
                                      </p:cBhvr>
                                      <p:to>
                                        <p:strVal val="visible"/>
                                      </p:to>
                                    </p:set>
                                    <p:anim calcmode="lin" valueType="num">
                                      <p:cBhvr additive="base">
                                        <p:cTn id="27"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6323">
                                            <p:txEl>
                                              <p:pRg st="2" end="2"/>
                                            </p:txEl>
                                          </p:spTgt>
                                        </p:tgtEl>
                                        <p:attrNameLst>
                                          <p:attrName>style.visibility</p:attrName>
                                        </p:attrNameLst>
                                      </p:cBhvr>
                                      <p:to>
                                        <p:strVal val="visible"/>
                                      </p:to>
                                    </p:set>
                                    <p:anim calcmode="lin" valueType="num">
                                      <p:cBhvr additive="base">
                                        <p:cTn id="3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6323">
                                            <p:txEl>
                                              <p:pRg st="3" end="3"/>
                                            </p:txEl>
                                          </p:spTgt>
                                        </p:tgtEl>
                                        <p:attrNameLst>
                                          <p:attrName>style.visibility</p:attrName>
                                        </p:attrNameLst>
                                      </p:cBhvr>
                                      <p:to>
                                        <p:strVal val="visible"/>
                                      </p:to>
                                    </p:set>
                                    <p:anim calcmode="lin" valueType="num">
                                      <p:cBhvr additive="base">
                                        <p:cTn id="3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6323">
                                            <p:txEl>
                                              <p:pRg st="4" end="4"/>
                                            </p:txEl>
                                          </p:spTgt>
                                        </p:tgtEl>
                                        <p:attrNameLst>
                                          <p:attrName>style.visibility</p:attrName>
                                        </p:attrNameLst>
                                      </p:cBhvr>
                                      <p:to>
                                        <p:strVal val="visible"/>
                                      </p:to>
                                    </p:set>
                                    <p:anim calcmode="lin" valueType="num">
                                      <p:cBhvr additive="base">
                                        <p:cTn id="45"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10.6 Find Segment Lengths in Circles</a:t>
            </a:r>
          </a:p>
        </p:txBody>
      </p:sp>
      <p:sp>
        <p:nvSpPr>
          <p:cNvPr id="3" name="Content Placeholder 2"/>
          <p:cNvSpPr>
            <a:spLocks noGrp="1"/>
          </p:cNvSpPr>
          <p:nvPr>
            <p:ph idx="1"/>
          </p:nvPr>
        </p:nvSpPr>
        <p:spPr/>
        <p:txBody>
          <a:bodyPr/>
          <a:lstStyle/>
          <a:p>
            <a:r>
              <a:rPr lang="en-US" i="1" dirty="0"/>
              <a:t>692 #2-24 even, 30-42 even = 19</a:t>
            </a:r>
            <a:endParaRPr lang="en-US" dirty="0"/>
          </a:p>
        </p:txBody>
      </p:sp>
    </p:spTree>
    <p:extLst>
      <p:ext uri="{BB962C8B-B14F-4D97-AF65-F5344CB8AC3E}">
        <p14:creationId xmlns:p14="http://schemas.microsoft.com/office/powerpoint/2010/main" val="1906298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10.6 Answers</a:t>
            </a:r>
            <a:endParaRPr lang="en-US" dirty="0"/>
          </a:p>
          <a:p>
            <a:endParaRPr lang="en-US" dirty="0"/>
          </a:p>
          <a:p>
            <a:endParaRPr lang="en-US" dirty="0"/>
          </a:p>
          <a:p>
            <a:r>
              <a:rPr lang="en-US" dirty="0">
                <a:hlinkClick r:id="rId4" action="ppaction://hlinkpres?slideindex=1&amp;slidetitle="/>
              </a:rPr>
              <a:t>10.6 Homework Quiz</a:t>
            </a:r>
            <a:endParaRPr lang="en-US" dirty="0"/>
          </a:p>
        </p:txBody>
      </p:sp>
    </p:spTree>
    <p:extLst>
      <p:ext uri="{BB962C8B-B14F-4D97-AF65-F5344CB8AC3E}">
        <p14:creationId xmlns:p14="http://schemas.microsoft.com/office/powerpoint/2010/main" val="268759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10.7 Write and Graph Equations of Circles</a:t>
            </a:r>
          </a:p>
        </p:txBody>
      </p:sp>
      <mc:AlternateContent xmlns:mc="http://schemas.openxmlformats.org/markup-compatibility/2006">
        <mc:Choice xmlns:a14="http://schemas.microsoft.com/office/drawing/2010/main" Requires="a14">
          <p:sp>
            <p:nvSpPr>
              <p:cNvPr id="59395" name="Rectangle 3"/>
              <p:cNvSpPr>
                <a:spLocks noGrp="1" noChangeArrowheads="1"/>
              </p:cNvSpPr>
              <p:nvPr>
                <p:ph type="body" idx="1"/>
              </p:nvPr>
            </p:nvSpPr>
            <p:spPr/>
            <p:txBody>
              <a:bodyPr/>
              <a:lstStyle/>
              <a:p>
                <a:pPr>
                  <a:buFont typeface="Wingdings" pitchFamily="2" charset="2"/>
                  <a:buNone/>
                </a:pPr>
                <a:r>
                  <a:rPr lang="en-US" dirty="0"/>
                  <a:t>Standard equation of a circle</a:t>
                </a:r>
              </a:p>
              <a:p>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h</m:t>
                            </m:r>
                          </m:e>
                        </m:d>
                      </m:e>
                      <m:sup>
                        <m:r>
                          <a:rPr lang="en-US" b="0" i="1" dirty="0" smtClean="0">
                            <a:latin typeface="Cambria Math" panose="02040503050406030204" pitchFamily="18" charset="0"/>
                          </a:rPr>
                          <m:t>2</m:t>
                        </m:r>
                      </m:sup>
                    </m:sSup>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r>
                              <a:rPr lang="en-US" i="1" dirty="0">
                                <a:latin typeface="Cambria Math" panose="02040503050406030204" pitchFamily="18" charset="0"/>
                              </a:rPr>
                              <m:t>𝑦</m:t>
                            </m:r>
                            <m:r>
                              <a:rPr lang="en-US" b="0" i="1" dirty="0" smtClean="0">
                                <a:latin typeface="Cambria Math" panose="02040503050406030204" pitchFamily="18" charset="0"/>
                              </a:rPr>
                              <m:t>−</m:t>
                            </m:r>
                            <m:r>
                              <a:rPr lang="en-US" i="1" dirty="0">
                                <a:latin typeface="Cambria Math" panose="02040503050406030204" pitchFamily="18" charset="0"/>
                              </a:rPr>
                              <m:t>𝑘</m:t>
                            </m:r>
                          </m:e>
                        </m:d>
                      </m:e>
                      <m:sup>
                        <m:r>
                          <a:rPr lang="en-US" b="0" i="1" dirty="0" smtClean="0">
                            <a:latin typeface="Cambria Math" panose="02040503050406030204" pitchFamily="18" charset="0"/>
                          </a:rPr>
                          <m:t>2</m:t>
                        </m:r>
                      </m:sup>
                    </m:sSup>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i="1" dirty="0">
                            <a:latin typeface="Cambria Math" panose="02040503050406030204" pitchFamily="18" charset="0"/>
                          </a:rPr>
                          <m:t>𝑟</m:t>
                        </m:r>
                      </m:e>
                      <m:sup>
                        <m:r>
                          <a:rPr lang="en-US" b="0" i="1" dirty="0" smtClean="0">
                            <a:latin typeface="Cambria Math" panose="02040503050406030204" pitchFamily="18" charset="0"/>
                          </a:rPr>
                          <m:t>2</m:t>
                        </m:r>
                      </m:sup>
                    </m:sSup>
                  </m:oMath>
                </a14:m>
                <a:endParaRPr lang="en-US" baseline="30000" dirty="0"/>
              </a:p>
              <a:p>
                <a:endParaRPr lang="en-US" dirty="0"/>
              </a:p>
              <a:p>
                <a:r>
                  <a:rPr lang="en-US" dirty="0"/>
                  <a:t>(</a:t>
                </a:r>
                <a:r>
                  <a:rPr lang="en-US" i="1" dirty="0"/>
                  <a:t>h</a:t>
                </a:r>
                <a:r>
                  <a:rPr lang="en-US" dirty="0"/>
                  <a:t>, </a:t>
                </a:r>
                <a:r>
                  <a:rPr lang="en-US" i="1" dirty="0"/>
                  <a:t>k</a:t>
                </a:r>
                <a:r>
                  <a:rPr lang="en-US" dirty="0"/>
                  <a:t>) is the center of the circle and </a:t>
                </a:r>
                <a:r>
                  <a:rPr lang="en-US" i="1" dirty="0"/>
                  <a:t>r</a:t>
                </a:r>
                <a:r>
                  <a:rPr lang="en-US" dirty="0"/>
                  <a:t> is the radius</a:t>
                </a:r>
              </a:p>
            </p:txBody>
          </p:sp>
        </mc:Choice>
        <mc:Fallback>
          <p:sp>
            <p:nvSpPr>
              <p:cNvPr id="59395" name="Rectangle 3"/>
              <p:cNvSpPr>
                <a:spLocks noGrp="1" noRot="1" noChangeAspect="1" noMove="1" noResize="1" noEditPoints="1" noAdjustHandles="1" noChangeArrowheads="1" noChangeShapeType="1" noTextEdit="1"/>
              </p:cNvSpPr>
              <p:nvPr>
                <p:ph type="body" idx="1"/>
              </p:nvPr>
            </p:nvSpPr>
            <p:spPr>
              <a:blipFill>
                <a:blip r:embed="rId3"/>
                <a:stretch>
                  <a:fillRect l="-1334" t="-1581" r="-1168"/>
                </a:stretch>
              </a:blipFill>
            </p:spPr>
            <p:txBody>
              <a:bodyPr/>
              <a:lstStyle/>
              <a:p>
                <a:r>
                  <a:rPr lang="en-US">
                    <a:noFill/>
                  </a:rPr>
                  <a:t> </a:t>
                </a:r>
              </a:p>
            </p:txBody>
          </p:sp>
        </mc:Fallback>
      </mc:AlternateContent>
    </p:spTree>
    <p:extLst>
      <p:ext uri="{BB962C8B-B14F-4D97-AF65-F5344CB8AC3E}">
        <p14:creationId xmlns:p14="http://schemas.microsoft.com/office/powerpoint/2010/main" val="27011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a:t>10.7 Write and Graph Equations of Circles</a:t>
            </a:r>
          </a:p>
        </p:txBody>
      </p:sp>
      <mc:AlternateContent xmlns:mc="http://schemas.openxmlformats.org/markup-compatibility/2006">
        <mc:Choice xmlns:a14="http://schemas.microsoft.com/office/drawing/2010/main" Requires="a14">
          <p:sp>
            <p:nvSpPr>
              <p:cNvPr id="60419" name="Rectangle 3"/>
              <p:cNvSpPr>
                <a:spLocks noGrp="1" noChangeArrowheads="1"/>
              </p:cNvSpPr>
              <p:nvPr>
                <p:ph type="body" idx="1"/>
              </p:nvPr>
            </p:nvSpPr>
            <p:spPr>
              <a:xfrm>
                <a:off x="1370014" y="1370410"/>
                <a:ext cx="7773987" cy="3773091"/>
              </a:xfrm>
            </p:spPr>
            <p:txBody>
              <a:bodyPr/>
              <a:lstStyle/>
              <a:p>
                <a:r>
                  <a:rPr lang="en-US" sz="2000" dirty="0"/>
                  <a:t>Identify the center and radius of the given circles</a:t>
                </a:r>
              </a:p>
              <a:p>
                <a:pPr lvl="1"/>
                <a14:m>
                  <m:oMath xmlns:m="http://schemas.openxmlformats.org/officeDocument/2006/math">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𝑥</m:t>
                            </m:r>
                            <m:r>
                              <a:rPr lang="en-US" sz="2000" b="0" i="1" dirty="0" smtClean="0">
                                <a:latin typeface="Cambria Math" panose="02040503050406030204" pitchFamily="18" charset="0"/>
                              </a:rPr>
                              <m:t>−</m:t>
                            </m:r>
                            <m:r>
                              <a:rPr lang="en-US" sz="2000" i="1" dirty="0" smtClean="0">
                                <a:latin typeface="Cambria Math" panose="02040503050406030204" pitchFamily="18" charset="0"/>
                              </a:rPr>
                              <m:t>3</m:t>
                            </m:r>
                          </m:e>
                        </m:d>
                      </m:e>
                      <m:sup>
                        <m:r>
                          <a:rPr lang="en-US" sz="2000" i="1" dirty="0" smtClean="0">
                            <a:latin typeface="Cambria Math" panose="02040503050406030204" pitchFamily="18" charset="0"/>
                          </a:rPr>
                          <m:t>2</m:t>
                        </m:r>
                      </m:sup>
                    </m:sSup>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𝑦</m:t>
                            </m:r>
                            <m:r>
                              <a:rPr lang="en-US" sz="2000" i="1" dirty="0" smtClean="0">
                                <a:latin typeface="Cambria Math" panose="02040503050406030204" pitchFamily="18" charset="0"/>
                              </a:rPr>
                              <m:t>+2</m:t>
                            </m:r>
                          </m:e>
                        </m:d>
                      </m:e>
                      <m:sup>
                        <m:r>
                          <a:rPr lang="en-US" sz="2000" i="1" dirty="0" smtClean="0">
                            <a:latin typeface="Cambria Math" panose="02040503050406030204" pitchFamily="18" charset="0"/>
                          </a:rPr>
                          <m:t>2</m:t>
                        </m:r>
                      </m:sup>
                    </m:sSup>
                    <m:r>
                      <a:rPr lang="en-US" sz="2000" i="1" dirty="0" smtClean="0">
                        <a:latin typeface="Cambria Math" panose="02040503050406030204" pitchFamily="18" charset="0"/>
                      </a:rPr>
                      <m:t>=16</m:t>
                    </m:r>
                  </m:oMath>
                </a14:m>
                <a:endParaRPr lang="en-US" sz="2000" dirty="0"/>
              </a:p>
              <a:p>
                <a:pPr lvl="2"/>
                <a14:m>
                  <m:oMath xmlns:m="http://schemas.openxmlformats.org/officeDocument/2006/math">
                    <m:sSup>
                      <m:sSupPr>
                        <m:ctrlPr>
                          <a:rPr lang="en-US" sz="2000" b="0" i="1" smtClean="0">
                            <a:solidFill>
                              <a:srgbClr val="FFFF00"/>
                            </a:solidFill>
                            <a:latin typeface="Cambria Math" panose="02040503050406030204" pitchFamily="18" charset="0"/>
                          </a:rPr>
                        </m:ctrlPr>
                      </m:sSupPr>
                      <m:e>
                        <m:d>
                          <m:dPr>
                            <m:ctrlPr>
                              <a:rPr lang="en-US" sz="2000" b="0" i="1" smtClean="0">
                                <a:solidFill>
                                  <a:srgbClr val="FFFF00"/>
                                </a:solidFill>
                                <a:latin typeface="Cambria Math" panose="02040503050406030204" pitchFamily="18" charset="0"/>
                              </a:rPr>
                            </m:ctrlPr>
                          </m:dPr>
                          <m:e>
                            <m:r>
                              <a:rPr lang="en-US" sz="2000" b="0" i="1" smtClean="0">
                                <a:solidFill>
                                  <a:srgbClr val="FFFF00"/>
                                </a:solidFill>
                                <a:latin typeface="Cambria Math" panose="02040503050406030204" pitchFamily="18" charset="0"/>
                              </a:rPr>
                              <m:t>𝑥</m:t>
                            </m:r>
                            <m:r>
                              <a:rPr lang="en-US" sz="2000" b="0" i="1" smtClean="0">
                                <a:solidFill>
                                  <a:srgbClr val="FFFF00"/>
                                </a:solidFill>
                                <a:latin typeface="Cambria Math" panose="02040503050406030204" pitchFamily="18" charset="0"/>
                              </a:rPr>
                              <m:t>−</m:t>
                            </m:r>
                            <m:r>
                              <a:rPr lang="en-US" sz="2000" b="0" i="1" smtClean="0">
                                <a:solidFill>
                                  <a:srgbClr val="FFFF00"/>
                                </a:solidFill>
                                <a:latin typeface="Cambria Math" panose="02040503050406030204" pitchFamily="18" charset="0"/>
                              </a:rPr>
                              <m:t>h</m:t>
                            </m:r>
                          </m:e>
                        </m:d>
                      </m:e>
                      <m:sup>
                        <m:r>
                          <a:rPr lang="en-US" sz="2000" b="0" i="1" smtClean="0">
                            <a:solidFill>
                              <a:srgbClr val="FFFF00"/>
                            </a:solidFill>
                            <a:latin typeface="Cambria Math" panose="02040503050406030204" pitchFamily="18" charset="0"/>
                          </a:rPr>
                          <m:t>2</m:t>
                        </m:r>
                      </m:sup>
                    </m:sSup>
                    <m:r>
                      <a:rPr lang="en-US" sz="2000" b="0" i="1" smtClean="0">
                        <a:solidFill>
                          <a:srgbClr val="FFFF00"/>
                        </a:solidFill>
                        <a:latin typeface="Cambria Math" panose="02040503050406030204" pitchFamily="18" charset="0"/>
                      </a:rPr>
                      <m:t>+</m:t>
                    </m:r>
                    <m:sSup>
                      <m:sSupPr>
                        <m:ctrlPr>
                          <a:rPr lang="en-US" sz="2000" b="0" i="1" smtClean="0">
                            <a:solidFill>
                              <a:srgbClr val="FFFF00"/>
                            </a:solidFill>
                            <a:latin typeface="Cambria Math" panose="02040503050406030204" pitchFamily="18" charset="0"/>
                          </a:rPr>
                        </m:ctrlPr>
                      </m:sSupPr>
                      <m:e>
                        <m:d>
                          <m:dPr>
                            <m:ctrlPr>
                              <a:rPr lang="en-US" sz="2000" b="0" i="1" smtClean="0">
                                <a:solidFill>
                                  <a:srgbClr val="FFFF00"/>
                                </a:solidFill>
                                <a:latin typeface="Cambria Math" panose="02040503050406030204" pitchFamily="18" charset="0"/>
                              </a:rPr>
                            </m:ctrlPr>
                          </m:dPr>
                          <m:e>
                            <m:r>
                              <a:rPr lang="en-US" sz="2000" b="0" i="1" smtClean="0">
                                <a:solidFill>
                                  <a:srgbClr val="FFFF00"/>
                                </a:solidFill>
                                <a:latin typeface="Cambria Math" panose="02040503050406030204" pitchFamily="18" charset="0"/>
                              </a:rPr>
                              <m:t>𝑦</m:t>
                            </m:r>
                            <m:r>
                              <a:rPr lang="en-US" sz="2000" b="0" i="1" smtClean="0">
                                <a:solidFill>
                                  <a:srgbClr val="FFFF00"/>
                                </a:solidFill>
                                <a:latin typeface="Cambria Math" panose="02040503050406030204" pitchFamily="18" charset="0"/>
                              </a:rPr>
                              <m:t>−</m:t>
                            </m:r>
                            <m:r>
                              <a:rPr lang="en-US" sz="2000" b="0" i="1" smtClean="0">
                                <a:solidFill>
                                  <a:srgbClr val="FFFF00"/>
                                </a:solidFill>
                                <a:latin typeface="Cambria Math" panose="02040503050406030204" pitchFamily="18" charset="0"/>
                              </a:rPr>
                              <m:t>𝑘</m:t>
                            </m:r>
                          </m:e>
                        </m:d>
                      </m:e>
                      <m:sup>
                        <m:r>
                          <a:rPr lang="en-US" sz="2000" b="0" i="1" smtClean="0">
                            <a:solidFill>
                              <a:srgbClr val="FFFF00"/>
                            </a:solidFill>
                            <a:latin typeface="Cambria Math" panose="02040503050406030204" pitchFamily="18" charset="0"/>
                          </a:rPr>
                          <m:t>2</m:t>
                        </m:r>
                      </m:sup>
                    </m:sSup>
                    <m:r>
                      <a:rPr lang="en-US" sz="2000" b="0" i="1" smtClean="0">
                        <a:solidFill>
                          <a:srgbClr val="FFFF00"/>
                        </a:solidFill>
                        <a:latin typeface="Cambria Math" panose="02040503050406030204" pitchFamily="18" charset="0"/>
                      </a:rPr>
                      <m:t>=</m:t>
                    </m:r>
                    <m:sSup>
                      <m:sSupPr>
                        <m:ctrlPr>
                          <a:rPr lang="en-US" sz="2000" b="0" i="1" smtClean="0">
                            <a:solidFill>
                              <a:srgbClr val="FFFF00"/>
                            </a:solidFill>
                            <a:latin typeface="Cambria Math" panose="02040503050406030204" pitchFamily="18" charset="0"/>
                          </a:rPr>
                        </m:ctrlPr>
                      </m:sSupPr>
                      <m:e>
                        <m:r>
                          <a:rPr lang="en-US" sz="2000" b="0" i="1" smtClean="0">
                            <a:solidFill>
                              <a:srgbClr val="FFFF00"/>
                            </a:solidFill>
                            <a:latin typeface="Cambria Math" panose="02040503050406030204" pitchFamily="18" charset="0"/>
                          </a:rPr>
                          <m:t>𝑟</m:t>
                        </m:r>
                      </m:e>
                      <m:sup>
                        <m:r>
                          <a:rPr lang="en-US" sz="2000" b="0" i="1" smtClean="0">
                            <a:solidFill>
                              <a:srgbClr val="FFFF00"/>
                            </a:solidFill>
                            <a:latin typeface="Cambria Math" panose="02040503050406030204" pitchFamily="18" charset="0"/>
                          </a:rPr>
                          <m:t>2</m:t>
                        </m:r>
                      </m:sup>
                    </m:sSup>
                  </m:oMath>
                </a14:m>
                <a:endParaRPr lang="en-US" sz="2000" dirty="0">
                  <a:solidFill>
                    <a:srgbClr val="FFFF00"/>
                  </a:solidFill>
                </a:endParaRPr>
              </a:p>
              <a:p>
                <a:pPr lvl="2"/>
                <a:r>
                  <a:rPr lang="en-US" sz="2000" dirty="0">
                    <a:solidFill>
                      <a:srgbClr val="FFFF00"/>
                    </a:solidFill>
                  </a:rPr>
                  <a:t>center at </a:t>
                </a:r>
                <a14:m>
                  <m:oMath xmlns:m="http://schemas.openxmlformats.org/officeDocument/2006/math">
                    <m:d>
                      <m:dPr>
                        <m:ctrlPr>
                          <a:rPr lang="en-US" sz="2000" i="1" dirty="0" smtClean="0">
                            <a:solidFill>
                              <a:srgbClr val="FFFF00"/>
                            </a:solidFill>
                            <a:latin typeface="Cambria Math" panose="02040503050406030204" pitchFamily="18" charset="0"/>
                          </a:rPr>
                        </m:ctrlPr>
                      </m:dPr>
                      <m:e>
                        <m:r>
                          <a:rPr lang="en-US" sz="2000" i="1" dirty="0" smtClean="0">
                            <a:solidFill>
                              <a:srgbClr val="FFFF00"/>
                            </a:solidFill>
                            <a:latin typeface="Cambria Math" panose="02040503050406030204" pitchFamily="18" charset="0"/>
                          </a:rPr>
                          <m:t>h</m:t>
                        </m:r>
                        <m:r>
                          <a:rPr lang="en-US" sz="2000" i="1" dirty="0" smtClean="0">
                            <a:solidFill>
                              <a:srgbClr val="FFFF00"/>
                            </a:solidFill>
                            <a:latin typeface="Cambria Math" panose="02040503050406030204" pitchFamily="18" charset="0"/>
                          </a:rPr>
                          <m:t>, </m:t>
                        </m:r>
                        <m:r>
                          <a:rPr lang="en-US" sz="2000" i="1" dirty="0" smtClean="0">
                            <a:solidFill>
                              <a:srgbClr val="FFFF00"/>
                            </a:solidFill>
                            <a:latin typeface="Cambria Math" panose="02040503050406030204" pitchFamily="18" charset="0"/>
                          </a:rPr>
                          <m:t>𝑘</m:t>
                        </m:r>
                      </m:e>
                    </m:d>
                    <m:r>
                      <a:rPr lang="en-US" sz="2000" i="1" dirty="0" smtClean="0">
                        <a:solidFill>
                          <a:srgbClr val="FFFF00"/>
                        </a:solidFill>
                        <a:latin typeface="Cambria Math" panose="02040503050406030204" pitchFamily="18" charset="0"/>
                      </a:rPr>
                      <m:t>=</m:t>
                    </m:r>
                    <m:d>
                      <m:dPr>
                        <m:ctrlPr>
                          <a:rPr lang="en-US" sz="2000" i="1" dirty="0" smtClean="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3, −2</m:t>
                        </m:r>
                      </m:e>
                    </m:d>
                  </m:oMath>
                </a14:m>
                <a:endParaRPr lang="en-US" sz="2000" i="1" dirty="0">
                  <a:solidFill>
                    <a:srgbClr val="FFFF00"/>
                  </a:solidFill>
                  <a:latin typeface="Cambria Math" panose="02040503050406030204" pitchFamily="18" charset="0"/>
                </a:endParaRPr>
              </a:p>
              <a:p>
                <a:pPr lvl="2"/>
                <a14:m>
                  <m:oMath xmlns:m="http://schemas.openxmlformats.org/officeDocument/2006/math">
                    <m:sSup>
                      <m:sSupPr>
                        <m:ctrlPr>
                          <a:rPr lang="en-US" sz="2000" b="0" i="1" dirty="0" smtClean="0">
                            <a:solidFill>
                              <a:srgbClr val="FFFF00"/>
                            </a:solidFill>
                            <a:latin typeface="Cambria Math" panose="02040503050406030204" pitchFamily="18" charset="0"/>
                          </a:rPr>
                        </m:ctrlPr>
                      </m:sSupPr>
                      <m:e>
                        <m:r>
                          <a:rPr lang="en-US" sz="2000" i="1" dirty="0" smtClean="0">
                            <a:solidFill>
                              <a:srgbClr val="FFFF00"/>
                            </a:solidFill>
                            <a:latin typeface="Cambria Math" panose="02040503050406030204" pitchFamily="18" charset="0"/>
                          </a:rPr>
                          <m:t>𝑟</m:t>
                        </m:r>
                      </m:e>
                      <m:sup>
                        <m:r>
                          <a:rPr lang="en-US" sz="2000" b="0" i="1" dirty="0" smtClean="0">
                            <a:solidFill>
                              <a:srgbClr val="FFFF00"/>
                            </a:solidFill>
                            <a:latin typeface="Cambria Math" panose="02040503050406030204" pitchFamily="18" charset="0"/>
                          </a:rPr>
                          <m:t>2</m:t>
                        </m:r>
                      </m:sup>
                    </m:sSup>
                    <m:r>
                      <a:rPr lang="en-US" sz="2000" i="1" dirty="0" smtClean="0">
                        <a:solidFill>
                          <a:srgbClr val="FFFF00"/>
                        </a:solidFill>
                        <a:latin typeface="Cambria Math" panose="02040503050406030204" pitchFamily="18" charset="0"/>
                      </a:rPr>
                      <m:t>=</m:t>
                    </m:r>
                    <m:r>
                      <a:rPr lang="en-US" sz="2000" b="0" i="0" dirty="0" smtClean="0">
                        <a:solidFill>
                          <a:srgbClr val="FFFF00"/>
                        </a:solidFill>
                        <a:latin typeface="Cambria Math" panose="02040503050406030204" pitchFamily="18" charset="0"/>
                      </a:rPr>
                      <m:t>16</m:t>
                    </m:r>
                  </m:oMath>
                </a14:m>
                <a:r>
                  <a:rPr lang="en-US" sz="2000" dirty="0">
                    <a:solidFill>
                      <a:srgbClr val="FFFF00"/>
                    </a:solidFill>
                  </a:rPr>
                  <a:t> so </a:t>
                </a:r>
                <a14:m>
                  <m:oMath xmlns:m="http://schemas.openxmlformats.org/officeDocument/2006/math">
                    <m:r>
                      <a:rPr lang="en-US" sz="2000" b="0" i="1" smtClean="0">
                        <a:solidFill>
                          <a:srgbClr val="FFFF00"/>
                        </a:solidFill>
                        <a:latin typeface="Cambria Math" panose="02040503050406030204" pitchFamily="18" charset="0"/>
                      </a:rPr>
                      <m:t>𝑟</m:t>
                    </m:r>
                    <m:r>
                      <a:rPr lang="en-US" sz="2000" b="0" i="1" smtClean="0">
                        <a:solidFill>
                          <a:srgbClr val="FFFF00"/>
                        </a:solidFill>
                        <a:latin typeface="Cambria Math" panose="02040503050406030204" pitchFamily="18" charset="0"/>
                      </a:rPr>
                      <m:t>=4</m:t>
                    </m:r>
                  </m:oMath>
                </a14:m>
                <a:endParaRPr lang="en-US" sz="2000" dirty="0"/>
              </a:p>
              <a:p>
                <a:pPr lvl="1"/>
                <a14:m>
                  <m:oMath xmlns:m="http://schemas.openxmlformats.org/officeDocument/2006/math">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𝑥</m:t>
                        </m:r>
                      </m:e>
                      <m:sup>
                        <m:r>
                          <a:rPr lang="en-US" sz="2000" i="1" dirty="0" smtClean="0">
                            <a:latin typeface="Cambria Math" panose="02040503050406030204" pitchFamily="18" charset="0"/>
                          </a:rPr>
                          <m:t>2</m:t>
                        </m:r>
                      </m:sup>
                    </m:sSup>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𝑦</m:t>
                            </m:r>
                            <m:r>
                              <a:rPr lang="en-US" sz="2000" i="1" dirty="0" smtClean="0">
                                <a:latin typeface="Cambria Math" panose="02040503050406030204" pitchFamily="18" charset="0"/>
                              </a:rPr>
                              <m:t>+3</m:t>
                            </m:r>
                          </m:e>
                        </m:d>
                      </m:e>
                      <m:sup>
                        <m:r>
                          <a:rPr lang="en-US" sz="2000" i="1" dirty="0" smtClean="0">
                            <a:latin typeface="Cambria Math" panose="02040503050406030204" pitchFamily="18" charset="0"/>
                          </a:rPr>
                          <m:t>2</m:t>
                        </m:r>
                      </m:sup>
                    </m:sSup>
                    <m:r>
                      <a:rPr lang="en-US" sz="2000" i="1" dirty="0" smtClean="0">
                        <a:latin typeface="Cambria Math" panose="02040503050406030204" pitchFamily="18" charset="0"/>
                      </a:rPr>
                      <m:t>=4</m:t>
                    </m:r>
                  </m:oMath>
                </a14:m>
                <a:endParaRPr lang="en-US" sz="2000" dirty="0"/>
              </a:p>
              <a:p>
                <a:pPr lvl="2"/>
                <a14:m>
                  <m:oMath xmlns:m="http://schemas.openxmlformats.org/officeDocument/2006/math">
                    <m:sSup>
                      <m:sSupPr>
                        <m:ctrlPr>
                          <a:rPr lang="en-US" sz="2000" i="1">
                            <a:solidFill>
                              <a:srgbClr val="FFFF00"/>
                            </a:solidFill>
                            <a:latin typeface="Cambria Math" panose="02040503050406030204" pitchFamily="18" charset="0"/>
                          </a:rPr>
                        </m:ctrlPr>
                      </m:sSupPr>
                      <m:e>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h</m:t>
                            </m:r>
                          </m:e>
                        </m:d>
                      </m:e>
                      <m:sup>
                        <m:r>
                          <a:rPr lang="en-US" sz="2000" i="1">
                            <a:solidFill>
                              <a:srgbClr val="FFFF00"/>
                            </a:solidFill>
                            <a:latin typeface="Cambria Math" panose="02040503050406030204" pitchFamily="18" charset="0"/>
                          </a:rPr>
                          <m:t>2</m:t>
                        </m:r>
                      </m:sup>
                    </m:sSup>
                    <m:r>
                      <a:rPr lang="en-US" sz="2000" i="1">
                        <a:solidFill>
                          <a:srgbClr val="FFFF00"/>
                        </a:solidFill>
                        <a:latin typeface="Cambria Math" panose="02040503050406030204" pitchFamily="18" charset="0"/>
                      </a:rPr>
                      <m:t>+</m:t>
                    </m:r>
                    <m:sSup>
                      <m:sSupPr>
                        <m:ctrlPr>
                          <a:rPr lang="en-US" sz="2000" i="1">
                            <a:solidFill>
                              <a:srgbClr val="FFFF00"/>
                            </a:solidFill>
                            <a:latin typeface="Cambria Math" panose="02040503050406030204" pitchFamily="18" charset="0"/>
                          </a:rPr>
                        </m:ctrlPr>
                      </m:sSupPr>
                      <m:e>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𝑦</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𝑘</m:t>
                            </m:r>
                          </m:e>
                        </m:d>
                      </m:e>
                      <m:sup>
                        <m:r>
                          <a:rPr lang="en-US" sz="2000" i="1">
                            <a:solidFill>
                              <a:srgbClr val="FFFF00"/>
                            </a:solidFill>
                            <a:latin typeface="Cambria Math" panose="02040503050406030204" pitchFamily="18" charset="0"/>
                          </a:rPr>
                          <m:t>2</m:t>
                        </m:r>
                      </m:sup>
                    </m:sSup>
                    <m:r>
                      <a:rPr lang="en-US" sz="2000" i="1">
                        <a:solidFill>
                          <a:srgbClr val="FFFF00"/>
                        </a:solidFill>
                        <a:latin typeface="Cambria Math" panose="02040503050406030204" pitchFamily="18" charset="0"/>
                      </a:rPr>
                      <m:t>=</m:t>
                    </m:r>
                    <m:sSup>
                      <m:sSupPr>
                        <m:ctrlPr>
                          <a:rPr lang="en-US" sz="2000" i="1">
                            <a:solidFill>
                              <a:srgbClr val="FFFF00"/>
                            </a:solidFill>
                            <a:latin typeface="Cambria Math" panose="02040503050406030204" pitchFamily="18" charset="0"/>
                          </a:rPr>
                        </m:ctrlPr>
                      </m:sSupPr>
                      <m:e>
                        <m:r>
                          <a:rPr lang="en-US" sz="2000" i="1">
                            <a:solidFill>
                              <a:srgbClr val="FFFF00"/>
                            </a:solidFill>
                            <a:latin typeface="Cambria Math" panose="02040503050406030204" pitchFamily="18" charset="0"/>
                          </a:rPr>
                          <m:t>𝑟</m:t>
                        </m:r>
                      </m:e>
                      <m:sup>
                        <m:r>
                          <a:rPr lang="en-US" sz="2000" i="1">
                            <a:solidFill>
                              <a:srgbClr val="FFFF00"/>
                            </a:solidFill>
                            <a:latin typeface="Cambria Math" panose="02040503050406030204" pitchFamily="18" charset="0"/>
                          </a:rPr>
                          <m:t>2</m:t>
                        </m:r>
                      </m:sup>
                    </m:sSup>
                  </m:oMath>
                </a14:m>
                <a:endParaRPr lang="en-US" sz="2000" dirty="0">
                  <a:solidFill>
                    <a:srgbClr val="FFFF00"/>
                  </a:solidFill>
                </a:endParaRPr>
              </a:p>
              <a:p>
                <a:pPr lvl="2"/>
                <a:r>
                  <a:rPr lang="en-US" sz="2000" dirty="0">
                    <a:solidFill>
                      <a:srgbClr val="FFFF00"/>
                    </a:solidFill>
                  </a:rPr>
                  <a:t>center at </a:t>
                </a:r>
                <a14:m>
                  <m:oMath xmlns:m="http://schemas.openxmlformats.org/officeDocument/2006/math">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h</m:t>
                        </m:r>
                        <m:r>
                          <a:rPr lang="en-US" sz="2000" i="1" dirty="0">
                            <a:solidFill>
                              <a:srgbClr val="FFFF00"/>
                            </a:solidFill>
                            <a:latin typeface="Cambria Math" panose="02040503050406030204" pitchFamily="18" charset="0"/>
                          </a:rPr>
                          <m:t>, </m:t>
                        </m:r>
                        <m:r>
                          <a:rPr lang="en-US" sz="2000" i="1" dirty="0">
                            <a:solidFill>
                              <a:srgbClr val="FFFF00"/>
                            </a:solidFill>
                            <a:latin typeface="Cambria Math" panose="02040503050406030204" pitchFamily="18" charset="0"/>
                          </a:rPr>
                          <m:t>𝑘</m:t>
                        </m:r>
                      </m:e>
                    </m:d>
                    <m:r>
                      <a:rPr lang="en-US" sz="2000" i="1" dirty="0">
                        <a:solidFill>
                          <a:srgbClr val="FFFF00"/>
                        </a:solidFill>
                        <a:latin typeface="Cambria Math" panose="02040503050406030204" pitchFamily="18" charset="0"/>
                      </a:rPr>
                      <m:t>=</m:t>
                    </m:r>
                    <m:d>
                      <m:dPr>
                        <m:ctrlPr>
                          <a:rPr lang="en-US" sz="2000" i="1" dirty="0">
                            <a:solidFill>
                              <a:srgbClr val="FFFF00"/>
                            </a:solidFill>
                            <a:latin typeface="Cambria Math" panose="02040503050406030204" pitchFamily="18" charset="0"/>
                          </a:rPr>
                        </m:ctrlPr>
                      </m:dPr>
                      <m:e>
                        <m:r>
                          <a:rPr lang="en-US" sz="2000" b="0" i="1" dirty="0" smtClean="0">
                            <a:solidFill>
                              <a:srgbClr val="FFFF00"/>
                            </a:solidFill>
                            <a:latin typeface="Cambria Math" panose="02040503050406030204" pitchFamily="18" charset="0"/>
                          </a:rPr>
                          <m:t>0</m:t>
                        </m:r>
                        <m:r>
                          <a:rPr lang="en-US" sz="2000" i="1" dirty="0">
                            <a:solidFill>
                              <a:srgbClr val="FFFF00"/>
                            </a:solidFill>
                            <a:latin typeface="Cambria Math" panose="02040503050406030204" pitchFamily="18" charset="0"/>
                          </a:rPr>
                          <m:t>, −</m:t>
                        </m:r>
                        <m:r>
                          <a:rPr lang="en-US" sz="2000" b="0" i="1" dirty="0" smtClean="0">
                            <a:solidFill>
                              <a:srgbClr val="FFFF00"/>
                            </a:solidFill>
                            <a:latin typeface="Cambria Math" panose="02040503050406030204" pitchFamily="18" charset="0"/>
                          </a:rPr>
                          <m:t>3</m:t>
                        </m:r>
                      </m:e>
                    </m:d>
                  </m:oMath>
                </a14:m>
                <a:endParaRPr lang="en-US" sz="2000" i="1" dirty="0">
                  <a:solidFill>
                    <a:srgbClr val="FFFF00"/>
                  </a:solidFill>
                  <a:latin typeface="Cambria Math" panose="02040503050406030204" pitchFamily="18" charset="0"/>
                </a:endParaRPr>
              </a:p>
              <a:p>
                <a:pPr lvl="2"/>
                <a14:m>
                  <m:oMath xmlns:m="http://schemas.openxmlformats.org/officeDocument/2006/math">
                    <m:sSup>
                      <m:sSupPr>
                        <m:ctrlPr>
                          <a:rPr lang="en-US" sz="2000" i="1" dirty="0">
                            <a:solidFill>
                              <a:srgbClr val="FFFF00"/>
                            </a:solidFill>
                            <a:latin typeface="Cambria Math" panose="02040503050406030204" pitchFamily="18" charset="0"/>
                          </a:rPr>
                        </m:ctrlPr>
                      </m:sSupPr>
                      <m:e>
                        <m:r>
                          <a:rPr lang="en-US" sz="2000" i="1" dirty="0">
                            <a:solidFill>
                              <a:srgbClr val="FFFF00"/>
                            </a:solidFill>
                            <a:latin typeface="Cambria Math" panose="02040503050406030204" pitchFamily="18" charset="0"/>
                          </a:rPr>
                          <m:t>𝑟</m:t>
                        </m:r>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m:t>
                    </m:r>
                    <m:r>
                      <a:rPr lang="en-US" sz="2000" b="0" i="0" dirty="0" smtClean="0">
                        <a:solidFill>
                          <a:srgbClr val="FFFF00"/>
                        </a:solidFill>
                        <a:latin typeface="Cambria Math" panose="02040503050406030204" pitchFamily="18" charset="0"/>
                      </a:rPr>
                      <m:t>4</m:t>
                    </m:r>
                  </m:oMath>
                </a14:m>
                <a:r>
                  <a:rPr lang="en-US" sz="2000" dirty="0">
                    <a:solidFill>
                      <a:srgbClr val="FFFF00"/>
                    </a:solidFill>
                  </a:rPr>
                  <a:t> so </a:t>
                </a:r>
                <a14:m>
                  <m:oMath xmlns:m="http://schemas.openxmlformats.org/officeDocument/2006/math">
                    <m:r>
                      <a:rPr lang="en-US" sz="2000" i="1">
                        <a:solidFill>
                          <a:srgbClr val="FFFF00"/>
                        </a:solidFill>
                        <a:latin typeface="Cambria Math" panose="02040503050406030204" pitchFamily="18" charset="0"/>
                      </a:rPr>
                      <m:t>𝑟</m:t>
                    </m:r>
                    <m:r>
                      <a:rPr lang="en-US" sz="2000" i="1">
                        <a:solidFill>
                          <a:srgbClr val="FFFF00"/>
                        </a:solidFill>
                        <a:latin typeface="Cambria Math" panose="02040503050406030204" pitchFamily="18" charset="0"/>
                      </a:rPr>
                      <m:t>=2</m:t>
                    </m:r>
                  </m:oMath>
                </a14:m>
                <a:endParaRPr lang="en-US" sz="2000" dirty="0"/>
              </a:p>
            </p:txBody>
          </p:sp>
        </mc:Choice>
        <mc:Fallback>
          <p:sp>
            <p:nvSpPr>
              <p:cNvPr id="60419" name="Rectangle 3"/>
              <p:cNvSpPr>
                <a:spLocks noGrp="1" noRot="1" noChangeAspect="1" noMove="1" noResize="1" noEditPoints="1" noAdjustHandles="1" noChangeArrowheads="1" noChangeShapeType="1" noTextEdit="1"/>
              </p:cNvSpPr>
              <p:nvPr>
                <p:ph type="body" idx="1"/>
              </p:nvPr>
            </p:nvSpPr>
            <p:spPr>
              <a:xfrm>
                <a:off x="1370014" y="1370410"/>
                <a:ext cx="7773987" cy="3773091"/>
              </a:xfrm>
              <a:blipFill>
                <a:blip r:embed="rId3"/>
                <a:stretch>
                  <a:fillRect l="-157" t="-969"/>
                </a:stretch>
              </a:blipFill>
            </p:spPr>
            <p:txBody>
              <a:bodyPr/>
              <a:lstStyle/>
              <a:p>
                <a:r>
                  <a:rPr lang="en-US">
                    <a:noFill/>
                  </a:rPr>
                  <a:t> </a:t>
                </a:r>
              </a:p>
            </p:txBody>
          </p:sp>
        </mc:Fallback>
      </mc:AlternateContent>
    </p:spTree>
    <p:extLst>
      <p:ext uri="{BB962C8B-B14F-4D97-AF65-F5344CB8AC3E}">
        <p14:creationId xmlns:p14="http://schemas.microsoft.com/office/powerpoint/2010/main" val="7857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10.7 Write and Graph Equations of Circles</a:t>
            </a:r>
          </a:p>
        </p:txBody>
      </p:sp>
      <mc:AlternateContent xmlns:mc="http://schemas.openxmlformats.org/markup-compatibility/2006">
        <mc:Choice xmlns:a14="http://schemas.microsoft.com/office/drawing/2010/main" Requires="a14">
          <p:sp>
            <p:nvSpPr>
              <p:cNvPr id="62467" name="Rectangle 3"/>
              <p:cNvSpPr>
                <a:spLocks noGrp="1" noChangeArrowheads="1"/>
              </p:cNvSpPr>
              <p:nvPr>
                <p:ph type="body" idx="1"/>
              </p:nvPr>
            </p:nvSpPr>
            <p:spPr/>
            <p:txBody>
              <a:bodyPr/>
              <a:lstStyle/>
              <a:p>
                <a:r>
                  <a:rPr lang="en-US" sz="2400" dirty="0"/>
                  <a:t>Write an equation for a circle with center </a:t>
                </a:r>
                <a14:m>
                  <m:oMath xmlns:m="http://schemas.openxmlformats.org/officeDocument/2006/math">
                    <m:r>
                      <a:rPr lang="en-US" sz="2400" i="1" dirty="0" smtClean="0">
                        <a:latin typeface="Cambria Math" panose="02040503050406030204" pitchFamily="18" charset="0"/>
                      </a:rPr>
                      <m:t>(2, −4)</m:t>
                    </m:r>
                  </m:oMath>
                </a14:m>
                <a:r>
                  <a:rPr lang="en-US" sz="2400" dirty="0"/>
                  <a:t> and </a:t>
                </a:r>
                <a14:m>
                  <m:oMath xmlns:m="http://schemas.openxmlformats.org/officeDocument/2006/math">
                    <m:r>
                      <a:rPr lang="en-US" sz="2400" i="1" dirty="0" smtClean="0">
                        <a:latin typeface="Cambria Math" panose="02040503050406030204" pitchFamily="18" charset="0"/>
                      </a:rPr>
                      <m:t>𝑟</m:t>
                    </m:r>
                    <m:r>
                      <a:rPr lang="en-US" sz="2400" i="1" dirty="0"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3</m:t>
                        </m:r>
                      </m:e>
                    </m:rad>
                  </m:oMath>
                </a14:m>
                <a:endParaRPr lang="en-US" sz="2400" dirty="0"/>
              </a:p>
              <a:p>
                <a:pPr lvl="2"/>
                <a14:m>
                  <m:oMath xmlns:m="http://schemas.openxmlformats.org/officeDocument/2006/math">
                    <m:sSup>
                      <m:sSupPr>
                        <m:ctrlPr>
                          <a:rPr lang="en-US" sz="2000" i="1">
                            <a:solidFill>
                              <a:srgbClr val="FFFF00"/>
                            </a:solidFill>
                            <a:latin typeface="Cambria Math" panose="02040503050406030204" pitchFamily="18" charset="0"/>
                          </a:rPr>
                        </m:ctrlPr>
                      </m:sSupPr>
                      <m:e>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𝑥</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h</m:t>
                            </m:r>
                          </m:e>
                        </m:d>
                      </m:e>
                      <m:sup>
                        <m:r>
                          <a:rPr lang="en-US" sz="2000" i="1">
                            <a:solidFill>
                              <a:srgbClr val="FFFF00"/>
                            </a:solidFill>
                            <a:latin typeface="Cambria Math" panose="02040503050406030204" pitchFamily="18" charset="0"/>
                          </a:rPr>
                          <m:t>2</m:t>
                        </m:r>
                      </m:sup>
                    </m:sSup>
                    <m:r>
                      <a:rPr lang="en-US" sz="2000" i="1">
                        <a:solidFill>
                          <a:srgbClr val="FFFF00"/>
                        </a:solidFill>
                        <a:latin typeface="Cambria Math" panose="02040503050406030204" pitchFamily="18" charset="0"/>
                      </a:rPr>
                      <m:t>+</m:t>
                    </m:r>
                    <m:sSup>
                      <m:sSupPr>
                        <m:ctrlPr>
                          <a:rPr lang="en-US" sz="2000" i="1">
                            <a:solidFill>
                              <a:srgbClr val="FFFF00"/>
                            </a:solidFill>
                            <a:latin typeface="Cambria Math" panose="02040503050406030204" pitchFamily="18" charset="0"/>
                          </a:rPr>
                        </m:ctrlPr>
                      </m:sSupPr>
                      <m:e>
                        <m:d>
                          <m:dPr>
                            <m:ctrlPr>
                              <a:rPr lang="en-US" sz="2000" i="1">
                                <a:solidFill>
                                  <a:srgbClr val="FFFF00"/>
                                </a:solidFill>
                                <a:latin typeface="Cambria Math" panose="02040503050406030204" pitchFamily="18" charset="0"/>
                              </a:rPr>
                            </m:ctrlPr>
                          </m:dPr>
                          <m:e>
                            <m:r>
                              <a:rPr lang="en-US" sz="2000" i="1">
                                <a:solidFill>
                                  <a:srgbClr val="FFFF00"/>
                                </a:solidFill>
                                <a:latin typeface="Cambria Math" panose="02040503050406030204" pitchFamily="18" charset="0"/>
                              </a:rPr>
                              <m:t>𝑦</m:t>
                            </m:r>
                            <m:r>
                              <a:rPr lang="en-US" sz="2000" i="1">
                                <a:solidFill>
                                  <a:srgbClr val="FFFF00"/>
                                </a:solidFill>
                                <a:latin typeface="Cambria Math" panose="02040503050406030204" pitchFamily="18" charset="0"/>
                              </a:rPr>
                              <m:t>−</m:t>
                            </m:r>
                            <m:r>
                              <a:rPr lang="en-US" sz="2000" i="1">
                                <a:solidFill>
                                  <a:srgbClr val="FFFF00"/>
                                </a:solidFill>
                                <a:latin typeface="Cambria Math" panose="02040503050406030204" pitchFamily="18" charset="0"/>
                              </a:rPr>
                              <m:t>𝑘</m:t>
                            </m:r>
                          </m:e>
                        </m:d>
                      </m:e>
                      <m:sup>
                        <m:r>
                          <a:rPr lang="en-US" sz="2000" i="1">
                            <a:solidFill>
                              <a:srgbClr val="FFFF00"/>
                            </a:solidFill>
                            <a:latin typeface="Cambria Math" panose="02040503050406030204" pitchFamily="18" charset="0"/>
                          </a:rPr>
                          <m:t>2</m:t>
                        </m:r>
                      </m:sup>
                    </m:sSup>
                    <m:r>
                      <a:rPr lang="en-US" sz="2000" i="1">
                        <a:solidFill>
                          <a:srgbClr val="FFFF00"/>
                        </a:solidFill>
                        <a:latin typeface="Cambria Math" panose="02040503050406030204" pitchFamily="18" charset="0"/>
                      </a:rPr>
                      <m:t>=</m:t>
                    </m:r>
                    <m:sSup>
                      <m:sSupPr>
                        <m:ctrlPr>
                          <a:rPr lang="en-US" sz="2000" i="1">
                            <a:solidFill>
                              <a:srgbClr val="FFFF00"/>
                            </a:solidFill>
                            <a:latin typeface="Cambria Math" panose="02040503050406030204" pitchFamily="18" charset="0"/>
                          </a:rPr>
                        </m:ctrlPr>
                      </m:sSupPr>
                      <m:e>
                        <m:r>
                          <a:rPr lang="en-US" sz="2000" i="1">
                            <a:solidFill>
                              <a:srgbClr val="FFFF00"/>
                            </a:solidFill>
                            <a:latin typeface="Cambria Math" panose="02040503050406030204" pitchFamily="18" charset="0"/>
                          </a:rPr>
                          <m:t>𝑟</m:t>
                        </m:r>
                      </m:e>
                      <m:sup>
                        <m:r>
                          <a:rPr lang="en-US" sz="2000" i="1">
                            <a:solidFill>
                              <a:srgbClr val="FFFF00"/>
                            </a:solidFill>
                            <a:latin typeface="Cambria Math" panose="02040503050406030204" pitchFamily="18" charset="0"/>
                          </a:rPr>
                          <m:t>2</m:t>
                        </m:r>
                      </m:sup>
                    </m:sSup>
                  </m:oMath>
                </a14:m>
                <a:endParaRPr lang="en-US" sz="2000" dirty="0">
                  <a:solidFill>
                    <a:srgbClr val="FFFF00"/>
                  </a:solidFill>
                </a:endParaRPr>
              </a:p>
              <a:p>
                <a:pPr lvl="2"/>
                <a:r>
                  <a:rPr lang="en-US" sz="2000" dirty="0">
                    <a:solidFill>
                      <a:srgbClr val="FFFF00"/>
                    </a:solidFill>
                  </a:rPr>
                  <a:t>center at </a:t>
                </a:r>
                <a14:m>
                  <m:oMath xmlns:m="http://schemas.openxmlformats.org/officeDocument/2006/math">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h</m:t>
                        </m:r>
                        <m:r>
                          <a:rPr lang="en-US" sz="2000" i="1" dirty="0">
                            <a:solidFill>
                              <a:srgbClr val="FFFF00"/>
                            </a:solidFill>
                            <a:latin typeface="Cambria Math" panose="02040503050406030204" pitchFamily="18" charset="0"/>
                          </a:rPr>
                          <m:t>, </m:t>
                        </m:r>
                        <m:r>
                          <a:rPr lang="en-US" sz="2000" i="1" dirty="0">
                            <a:solidFill>
                              <a:srgbClr val="FFFF00"/>
                            </a:solidFill>
                            <a:latin typeface="Cambria Math" panose="02040503050406030204" pitchFamily="18" charset="0"/>
                          </a:rPr>
                          <m:t>𝑘</m:t>
                        </m:r>
                      </m:e>
                    </m:d>
                    <m:r>
                      <a:rPr lang="en-US" sz="2000" i="1" dirty="0">
                        <a:solidFill>
                          <a:srgbClr val="FFFF00"/>
                        </a:solidFill>
                        <a:latin typeface="Cambria Math" panose="02040503050406030204" pitchFamily="18" charset="0"/>
                      </a:rPr>
                      <m:t>=</m:t>
                    </m:r>
                    <m:d>
                      <m:dPr>
                        <m:ctrlPr>
                          <a:rPr lang="en-US" sz="2000" i="1" dirty="0">
                            <a:solidFill>
                              <a:srgbClr val="FFFF00"/>
                            </a:solidFill>
                            <a:latin typeface="Cambria Math" panose="02040503050406030204" pitchFamily="18" charset="0"/>
                          </a:rPr>
                        </m:ctrlPr>
                      </m:dPr>
                      <m:e>
                        <m:r>
                          <a:rPr lang="en-US" sz="2000" b="0" i="1" dirty="0" smtClean="0">
                            <a:solidFill>
                              <a:srgbClr val="FFFF00"/>
                            </a:solidFill>
                            <a:latin typeface="Cambria Math" panose="02040503050406030204" pitchFamily="18" charset="0"/>
                          </a:rPr>
                          <m:t>2,</m:t>
                        </m:r>
                        <m:r>
                          <a:rPr lang="en-US" sz="2000" i="1" dirty="0">
                            <a:solidFill>
                              <a:srgbClr val="FFFF00"/>
                            </a:solidFill>
                            <a:latin typeface="Cambria Math" panose="02040503050406030204" pitchFamily="18" charset="0"/>
                          </a:rPr>
                          <m:t> −</m:t>
                        </m:r>
                        <m:r>
                          <a:rPr lang="en-US" sz="2000" b="0" i="1" dirty="0" smtClean="0">
                            <a:solidFill>
                              <a:srgbClr val="FFFF00"/>
                            </a:solidFill>
                            <a:latin typeface="Cambria Math" panose="02040503050406030204" pitchFamily="18" charset="0"/>
                          </a:rPr>
                          <m:t>4</m:t>
                        </m:r>
                      </m:e>
                    </m:d>
                  </m:oMath>
                </a14:m>
                <a:endParaRPr lang="en-US" sz="2000" i="1" dirty="0">
                  <a:solidFill>
                    <a:srgbClr val="FFFF00"/>
                  </a:solidFill>
                  <a:latin typeface="Cambria Math" panose="02040503050406030204" pitchFamily="18" charset="0"/>
                </a:endParaRPr>
              </a:p>
              <a:p>
                <a:pPr lvl="2"/>
                <a14:m>
                  <m:oMath xmlns:m="http://schemas.openxmlformats.org/officeDocument/2006/math">
                    <m:sSup>
                      <m:sSupPr>
                        <m:ctrlPr>
                          <a:rPr lang="en-US" sz="2000" i="1" dirty="0" smtClean="0">
                            <a:solidFill>
                              <a:srgbClr val="FFFF00"/>
                            </a:solidFill>
                            <a:latin typeface="Cambria Math" panose="02040503050406030204" pitchFamily="18" charset="0"/>
                          </a:rPr>
                        </m:ctrlPr>
                      </m:sSupPr>
                      <m:e>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𝑥</m:t>
                            </m:r>
                            <m:r>
                              <a:rPr lang="en-US" sz="2000" i="1" dirty="0">
                                <a:solidFill>
                                  <a:srgbClr val="FFFF00"/>
                                </a:solidFill>
                                <a:latin typeface="Cambria Math" panose="02040503050406030204" pitchFamily="18" charset="0"/>
                              </a:rPr>
                              <m:t>−2</m:t>
                            </m:r>
                          </m:e>
                        </m:d>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m:t>
                    </m:r>
                    <m:sSup>
                      <m:sSupPr>
                        <m:ctrlPr>
                          <a:rPr lang="en-US" sz="2000" i="1" dirty="0">
                            <a:solidFill>
                              <a:srgbClr val="FFFF00"/>
                            </a:solidFill>
                            <a:latin typeface="Cambria Math" panose="02040503050406030204" pitchFamily="18" charset="0"/>
                          </a:rPr>
                        </m:ctrlPr>
                      </m:sSupPr>
                      <m:e>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𝑦</m:t>
                            </m:r>
                            <m:r>
                              <a:rPr lang="en-US" sz="2000" i="1" dirty="0">
                                <a:solidFill>
                                  <a:srgbClr val="FFFF00"/>
                                </a:solidFill>
                                <a:latin typeface="Cambria Math" panose="02040503050406030204" pitchFamily="18" charset="0"/>
                              </a:rPr>
                              <m:t>+4</m:t>
                            </m:r>
                          </m:e>
                        </m:d>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m:t>
                    </m:r>
                    <m:sSup>
                      <m:sSupPr>
                        <m:ctrlPr>
                          <a:rPr lang="en-US" sz="2000" i="1" dirty="0">
                            <a:solidFill>
                              <a:srgbClr val="FFFF00"/>
                            </a:solidFill>
                            <a:latin typeface="Cambria Math" panose="02040503050406030204" pitchFamily="18" charset="0"/>
                          </a:rPr>
                        </m:ctrlPr>
                      </m:sSupPr>
                      <m:e>
                        <m:rad>
                          <m:radPr>
                            <m:degHide m:val="on"/>
                            <m:ctrlPr>
                              <a:rPr lang="en-US" sz="2000" i="1" dirty="0">
                                <a:solidFill>
                                  <a:srgbClr val="FFFF00"/>
                                </a:solidFill>
                                <a:latin typeface="Cambria Math" panose="02040503050406030204" pitchFamily="18" charset="0"/>
                              </a:rPr>
                            </m:ctrlPr>
                          </m:radPr>
                          <m:deg/>
                          <m:e>
                            <m:r>
                              <a:rPr lang="en-US" sz="2000" i="1" dirty="0">
                                <a:solidFill>
                                  <a:srgbClr val="FFFF00"/>
                                </a:solidFill>
                                <a:latin typeface="Cambria Math" panose="02040503050406030204" pitchFamily="18" charset="0"/>
                              </a:rPr>
                              <m:t>3</m:t>
                            </m:r>
                          </m:e>
                        </m:rad>
                      </m:e>
                      <m:sup>
                        <m:r>
                          <a:rPr lang="en-US" sz="2000" i="1" dirty="0">
                            <a:solidFill>
                              <a:srgbClr val="FFFF00"/>
                            </a:solidFill>
                            <a:latin typeface="Cambria Math" panose="02040503050406030204" pitchFamily="18" charset="0"/>
                          </a:rPr>
                          <m:t>2</m:t>
                        </m:r>
                      </m:sup>
                    </m:sSup>
                  </m:oMath>
                </a14:m>
                <a:endParaRPr lang="en-US" sz="2000" i="1" dirty="0">
                  <a:solidFill>
                    <a:srgbClr val="FFFF00"/>
                  </a:solidFill>
                  <a:latin typeface="Cambria Math" panose="02040503050406030204" pitchFamily="18" charset="0"/>
                </a:endParaRPr>
              </a:p>
              <a:p>
                <a:pPr lvl="2"/>
                <a14:m>
                  <m:oMath xmlns:m="http://schemas.openxmlformats.org/officeDocument/2006/math">
                    <m:sSup>
                      <m:sSupPr>
                        <m:ctrlPr>
                          <a:rPr lang="en-US" sz="2000" i="1" dirty="0">
                            <a:solidFill>
                              <a:srgbClr val="FFFF00"/>
                            </a:solidFill>
                            <a:latin typeface="Cambria Math" panose="02040503050406030204" pitchFamily="18" charset="0"/>
                          </a:rPr>
                        </m:ctrlPr>
                      </m:sSupPr>
                      <m:e>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𝑥</m:t>
                            </m:r>
                            <m:r>
                              <a:rPr lang="en-US" sz="2000" i="1" dirty="0">
                                <a:solidFill>
                                  <a:srgbClr val="FFFF00"/>
                                </a:solidFill>
                                <a:latin typeface="Cambria Math" panose="02040503050406030204" pitchFamily="18" charset="0"/>
                              </a:rPr>
                              <m:t>−2</m:t>
                            </m:r>
                          </m:e>
                        </m:d>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m:t>
                    </m:r>
                    <m:sSup>
                      <m:sSupPr>
                        <m:ctrlPr>
                          <a:rPr lang="en-US" sz="2000" i="1" dirty="0">
                            <a:solidFill>
                              <a:srgbClr val="FFFF00"/>
                            </a:solidFill>
                            <a:latin typeface="Cambria Math" panose="02040503050406030204" pitchFamily="18" charset="0"/>
                          </a:rPr>
                        </m:ctrlPr>
                      </m:sSupPr>
                      <m:e>
                        <m:d>
                          <m:dPr>
                            <m:ctrlPr>
                              <a:rPr lang="en-US" sz="2000" i="1" dirty="0">
                                <a:solidFill>
                                  <a:srgbClr val="FFFF00"/>
                                </a:solidFill>
                                <a:latin typeface="Cambria Math" panose="02040503050406030204" pitchFamily="18" charset="0"/>
                              </a:rPr>
                            </m:ctrlPr>
                          </m:dPr>
                          <m:e>
                            <m:r>
                              <a:rPr lang="en-US" sz="2000" i="1" dirty="0">
                                <a:solidFill>
                                  <a:srgbClr val="FFFF00"/>
                                </a:solidFill>
                                <a:latin typeface="Cambria Math" panose="02040503050406030204" pitchFamily="18" charset="0"/>
                              </a:rPr>
                              <m:t>𝑦</m:t>
                            </m:r>
                            <m:r>
                              <a:rPr lang="en-US" sz="2000" i="1" dirty="0">
                                <a:solidFill>
                                  <a:srgbClr val="FFFF00"/>
                                </a:solidFill>
                                <a:latin typeface="Cambria Math" panose="02040503050406030204" pitchFamily="18" charset="0"/>
                              </a:rPr>
                              <m:t>+4</m:t>
                            </m:r>
                          </m:e>
                        </m:d>
                      </m:e>
                      <m:sup>
                        <m:r>
                          <a:rPr lang="en-US" sz="2000" i="1" dirty="0">
                            <a:solidFill>
                              <a:srgbClr val="FFFF00"/>
                            </a:solidFill>
                            <a:latin typeface="Cambria Math" panose="02040503050406030204" pitchFamily="18" charset="0"/>
                          </a:rPr>
                          <m:t>2</m:t>
                        </m:r>
                      </m:sup>
                    </m:sSup>
                    <m:r>
                      <a:rPr lang="en-US" sz="2000" i="1" dirty="0">
                        <a:solidFill>
                          <a:srgbClr val="FFFF00"/>
                        </a:solidFill>
                        <a:latin typeface="Cambria Math" panose="02040503050406030204" pitchFamily="18" charset="0"/>
                      </a:rPr>
                      <m:t>=3</m:t>
                    </m:r>
                  </m:oMath>
                </a14:m>
                <a:endParaRPr lang="en-US" sz="2000" dirty="0"/>
              </a:p>
            </p:txBody>
          </p:sp>
        </mc:Choice>
        <mc:Fallback>
          <p:sp>
            <p:nvSpPr>
              <p:cNvPr id="62467" name="Rectangle 3"/>
              <p:cNvSpPr>
                <a:spLocks noGrp="1" noRot="1" noChangeAspect="1" noMove="1" noResize="1" noEditPoints="1" noAdjustHandles="1" noChangeArrowheads="1" noChangeShapeType="1" noTextEdit="1"/>
              </p:cNvSpPr>
              <p:nvPr>
                <p:ph type="body" idx="1"/>
              </p:nvPr>
            </p:nvSpPr>
            <p:spPr>
              <a:blipFill>
                <a:blip r:embed="rId3"/>
                <a:stretch>
                  <a:fillRect l="-417" t="-1581"/>
                </a:stretch>
              </a:blipFill>
            </p:spPr>
            <p:txBody>
              <a:bodyPr/>
              <a:lstStyle/>
              <a:p>
                <a:r>
                  <a:rPr lang="en-US">
                    <a:noFill/>
                  </a:rPr>
                  <a:t> </a:t>
                </a:r>
              </a:p>
            </p:txBody>
          </p:sp>
        </mc:Fallback>
      </mc:AlternateContent>
    </p:spTree>
    <p:extLst>
      <p:ext uri="{BB962C8B-B14F-4D97-AF65-F5344CB8AC3E}">
        <p14:creationId xmlns:p14="http://schemas.microsoft.com/office/powerpoint/2010/main" val="17556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10.7 Write and Graph Equations of Circles</a:t>
            </a:r>
          </a:p>
        </p:txBody>
      </p:sp>
      <p:sp>
        <p:nvSpPr>
          <p:cNvPr id="62467" name="Rectangle 3"/>
          <p:cNvSpPr>
            <a:spLocks noGrp="1" noChangeArrowheads="1"/>
          </p:cNvSpPr>
          <p:nvPr>
            <p:ph type="body" idx="1"/>
          </p:nvPr>
        </p:nvSpPr>
        <p:spPr/>
        <p:txBody>
          <a:bodyPr/>
          <a:lstStyle/>
          <a:p>
            <a:r>
              <a:rPr lang="en-US" dirty="0"/>
              <a:t>Graph a circle</a:t>
            </a:r>
          </a:p>
          <a:p>
            <a:pPr lvl="1"/>
            <a:r>
              <a:rPr lang="en-US" sz="2000" dirty="0"/>
              <a:t>To graph plot the center point.</a:t>
            </a:r>
          </a:p>
          <a:p>
            <a:pPr lvl="1"/>
            <a:r>
              <a:rPr lang="en-US" sz="2000" dirty="0"/>
              <a:t>Then go up, down, left and right from the center the distance of the radius.</a:t>
            </a:r>
          </a:p>
          <a:p>
            <a:pPr lvl="1"/>
            <a:r>
              <a:rPr lang="en-US" sz="2000" dirty="0"/>
              <a:t>You now have four points around the center.</a:t>
            </a:r>
          </a:p>
          <a:p>
            <a:pPr lvl="1"/>
            <a:r>
              <a:rPr lang="en-US" sz="2000" dirty="0"/>
              <a:t>Connect the points with a circle. </a:t>
            </a:r>
            <a:endParaRPr lang="en-US" sz="2400" dirty="0"/>
          </a:p>
          <a:p>
            <a:pPr lvl="1"/>
            <a:endParaRPr lang="en-US" sz="2000" dirty="0"/>
          </a:p>
        </p:txBody>
      </p:sp>
    </p:spTree>
    <p:extLst>
      <p:ext uri="{BB962C8B-B14F-4D97-AF65-F5344CB8AC3E}">
        <p14:creationId xmlns:p14="http://schemas.microsoft.com/office/powerpoint/2010/main" val="32980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10.7 Write and Graph Equations of Circles</a:t>
            </a:r>
          </a:p>
        </p:txBody>
      </p:sp>
      <mc:AlternateContent xmlns:mc="http://schemas.openxmlformats.org/markup-compatibility/2006">
        <mc:Choice xmlns:a14="http://schemas.microsoft.com/office/drawing/2010/main" Requires="a14">
          <p:sp>
            <p:nvSpPr>
              <p:cNvPr id="62467" name="Rectangle 3"/>
              <p:cNvSpPr>
                <a:spLocks noGrp="1" noChangeArrowheads="1"/>
              </p:cNvSpPr>
              <p:nvPr>
                <p:ph sz="half" idx="1"/>
              </p:nvPr>
            </p:nvSpPr>
            <p:spPr>
              <a:xfrm>
                <a:off x="990601" y="1370012"/>
                <a:ext cx="4359274" cy="3547269"/>
              </a:xfrm>
            </p:spPr>
            <p:txBody>
              <a:bodyPr/>
              <a:lstStyle/>
              <a:p>
                <a:r>
                  <a:rPr lang="en-US" sz="1800" dirty="0"/>
                  <a:t>Graph </a:t>
                </a:r>
                <a14:m>
                  <m:oMath xmlns:m="http://schemas.openxmlformats.org/officeDocument/2006/math">
                    <m:sSup>
                      <m:sSupPr>
                        <m:ctrlPr>
                          <a:rPr lang="en-US" sz="1800" b="0" i="1" dirty="0" smtClean="0">
                            <a:latin typeface="Cambria Math" panose="02040503050406030204" pitchFamily="18" charset="0"/>
                          </a:rPr>
                        </m:ctrlPr>
                      </m:sSupPr>
                      <m:e>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4</m:t>
                            </m:r>
                          </m:e>
                        </m:d>
                      </m:e>
                      <m:sup>
                        <m:r>
                          <a:rPr lang="en-US" sz="1800" i="1" dirty="0" smtClean="0">
                            <a:latin typeface="Cambria Math" panose="02040503050406030204" pitchFamily="18" charset="0"/>
                          </a:rPr>
                          <m:t>2</m:t>
                        </m:r>
                      </m:sup>
                    </m:sSup>
                    <m:r>
                      <a:rPr lang="en-US" sz="1800" i="1" dirty="0">
                        <a:latin typeface="Cambria Math" panose="02040503050406030204" pitchFamily="18" charset="0"/>
                      </a:rPr>
                      <m:t>+</m:t>
                    </m:r>
                    <m:sSup>
                      <m:sSupPr>
                        <m:ctrlPr>
                          <a:rPr lang="en-US" sz="1800" b="0" i="1" dirty="0" smtClean="0">
                            <a:latin typeface="Cambria Math" panose="02040503050406030204" pitchFamily="18" charset="0"/>
                          </a:rPr>
                        </m:ctrlPr>
                      </m:sSupPr>
                      <m:e>
                        <m:d>
                          <m:dPr>
                            <m:ctrlPr>
                              <a:rPr lang="en-US" sz="1800" i="1" dirty="0">
                                <a:latin typeface="Cambria Math" panose="02040503050406030204" pitchFamily="18" charset="0"/>
                              </a:rPr>
                            </m:ctrlPr>
                          </m:dPr>
                          <m:e>
                            <m:r>
                              <a:rPr lang="en-US" sz="1800" i="1" dirty="0">
                                <a:latin typeface="Cambria Math" panose="02040503050406030204" pitchFamily="18" charset="0"/>
                              </a:rPr>
                              <m:t>𝑦</m:t>
                            </m:r>
                            <m:r>
                              <a:rPr lang="en-US" sz="1800" i="1" dirty="0">
                                <a:latin typeface="Cambria Math" panose="02040503050406030204" pitchFamily="18" charset="0"/>
                              </a:rPr>
                              <m:t>+2</m:t>
                            </m:r>
                          </m:e>
                        </m:d>
                      </m:e>
                      <m:sup>
                        <m:r>
                          <a:rPr lang="en-US" sz="1800" i="1" dirty="0">
                            <a:latin typeface="Cambria Math" panose="02040503050406030204" pitchFamily="18" charset="0"/>
                          </a:rPr>
                          <m:t>2</m:t>
                        </m:r>
                      </m:sup>
                    </m:sSup>
                    <m:r>
                      <a:rPr lang="en-US" sz="1800" i="1" dirty="0">
                        <a:latin typeface="Cambria Math" panose="02040503050406030204" pitchFamily="18" charset="0"/>
                      </a:rPr>
                      <m:t>=36</m:t>
                    </m:r>
                  </m:oMath>
                </a14:m>
                <a:r>
                  <a:rPr lang="en-US" sz="1800" dirty="0"/>
                  <a:t> and the line </a:t>
                </a:r>
                <a14:m>
                  <m:oMath xmlns:m="http://schemas.openxmlformats.org/officeDocument/2006/math">
                    <m:r>
                      <a:rPr lang="en-US" sz="1800" i="1" dirty="0" smtClean="0">
                        <a:latin typeface="Cambria Math" panose="02040503050406030204" pitchFamily="18" charset="0"/>
                      </a:rPr>
                      <m:t>𝑦</m:t>
                    </m:r>
                    <m:r>
                      <a:rPr lang="en-US" sz="1800" i="1" dirty="0" smtClean="0">
                        <a:latin typeface="Cambria Math" panose="02040503050406030204" pitchFamily="18" charset="0"/>
                      </a:rPr>
                      <m:t>=2</m:t>
                    </m:r>
                    <m:r>
                      <a:rPr lang="en-US" sz="1800" i="1" dirty="0" smtClean="0">
                        <a:latin typeface="Cambria Math" panose="02040503050406030204" pitchFamily="18" charset="0"/>
                      </a:rPr>
                      <m:t>𝑥</m:t>
                    </m:r>
                    <m:r>
                      <a:rPr lang="en-US" sz="1800" b="0" i="1" dirty="0" smtClean="0">
                        <a:latin typeface="Cambria Math" panose="02040503050406030204" pitchFamily="18" charset="0"/>
                      </a:rPr>
                      <m:t>−</m:t>
                    </m:r>
                    <m:r>
                      <a:rPr lang="en-US" sz="1800" i="1" dirty="0" smtClean="0">
                        <a:latin typeface="Cambria Math" panose="02040503050406030204" pitchFamily="18" charset="0"/>
                      </a:rPr>
                      <m:t>2</m:t>
                    </m:r>
                  </m:oMath>
                </a14:m>
                <a:r>
                  <a:rPr lang="en-US" sz="1800" dirty="0"/>
                  <a:t> and state whether the line is a tangent or secant.</a:t>
                </a:r>
              </a:p>
              <a:p>
                <a:pPr lvl="1"/>
                <a:r>
                  <a:rPr lang="en-US" sz="1800" dirty="0">
                    <a:solidFill>
                      <a:srgbClr val="FFFF00"/>
                    </a:solidFill>
                  </a:rPr>
                  <a:t>Center at </a:t>
                </a:r>
                <a14:m>
                  <m:oMath xmlns:m="http://schemas.openxmlformats.org/officeDocument/2006/math">
                    <m:d>
                      <m:dPr>
                        <m:ctrlPr>
                          <a:rPr lang="en-US" sz="1800" i="1" dirty="0" smtClean="0">
                            <a:solidFill>
                              <a:srgbClr val="FFFF00"/>
                            </a:solidFill>
                            <a:latin typeface="Cambria Math" panose="02040503050406030204" pitchFamily="18" charset="0"/>
                          </a:rPr>
                        </m:ctrlPr>
                      </m:dPr>
                      <m:e>
                        <m:r>
                          <a:rPr lang="en-US" sz="1800" i="1" dirty="0" smtClean="0">
                            <a:solidFill>
                              <a:srgbClr val="FFFF00"/>
                            </a:solidFill>
                            <a:latin typeface="Cambria Math" panose="02040503050406030204" pitchFamily="18" charset="0"/>
                          </a:rPr>
                          <m:t>4, −2</m:t>
                        </m:r>
                      </m:e>
                    </m:d>
                    <m:r>
                      <a:rPr lang="en-US" sz="1800" b="0" i="1" dirty="0" smtClean="0">
                        <a:solidFill>
                          <a:srgbClr val="FFFF00"/>
                        </a:solidFill>
                        <a:latin typeface="Cambria Math" panose="02040503050406030204" pitchFamily="18" charset="0"/>
                      </a:rPr>
                      <m:t>,</m:t>
                    </m:r>
                    <m:r>
                      <a:rPr lang="en-US" sz="1800" i="1" dirty="0" smtClean="0">
                        <a:solidFill>
                          <a:srgbClr val="FFFF00"/>
                        </a:solidFill>
                        <a:latin typeface="Cambria Math" panose="02040503050406030204" pitchFamily="18" charset="0"/>
                      </a:rPr>
                      <m:t> </m:t>
                    </m:r>
                    <m:r>
                      <a:rPr lang="en-US" sz="1800" i="1" dirty="0" smtClean="0">
                        <a:solidFill>
                          <a:srgbClr val="FFFF00"/>
                        </a:solidFill>
                        <a:latin typeface="Cambria Math" panose="02040503050406030204" pitchFamily="18" charset="0"/>
                      </a:rPr>
                      <m:t>𝑟</m:t>
                    </m:r>
                    <m:r>
                      <a:rPr lang="en-US" sz="1800" i="1" dirty="0" smtClean="0">
                        <a:solidFill>
                          <a:srgbClr val="FFFF00"/>
                        </a:solidFill>
                        <a:latin typeface="Cambria Math" panose="02040503050406030204" pitchFamily="18" charset="0"/>
                      </a:rPr>
                      <m:t>=6</m:t>
                    </m:r>
                  </m:oMath>
                </a14:m>
                <a:endParaRPr lang="en-US" sz="1800" dirty="0">
                  <a:solidFill>
                    <a:srgbClr val="FFFF00"/>
                  </a:solidFill>
                </a:endParaRPr>
              </a:p>
              <a:p>
                <a:pPr lvl="1"/>
                <a:r>
                  <a:rPr lang="en-US" sz="1800" dirty="0">
                    <a:solidFill>
                      <a:srgbClr val="FFFF00"/>
                    </a:solidFill>
                  </a:rPr>
                  <a:t>Graph the line (use either slope intercept or table of values)</a:t>
                </a:r>
              </a:p>
              <a:p>
                <a:pPr lvl="1"/>
                <a:r>
                  <a:rPr lang="en-US" sz="1800" dirty="0">
                    <a:solidFill>
                      <a:srgbClr val="FFFF00"/>
                    </a:solidFill>
                  </a:rPr>
                  <a:t>It is a secant line </a:t>
                </a:r>
              </a:p>
              <a:p>
                <a:r>
                  <a:rPr lang="en-US" sz="1800" i="1" dirty="0"/>
                  <a:t>702 #2-38 even, 42, 46-54 even = 25</a:t>
                </a:r>
              </a:p>
              <a:p>
                <a:r>
                  <a:rPr lang="en-US" sz="1800" i="1" dirty="0"/>
                  <a:t>Extra Credit 705 #2, 4 = +2</a:t>
                </a:r>
                <a:endParaRPr lang="en-US" sz="1800" dirty="0"/>
              </a:p>
            </p:txBody>
          </p:sp>
        </mc:Choice>
        <mc:Fallback>
          <p:sp>
            <p:nvSpPr>
              <p:cNvPr id="62467" name="Rectangle 3"/>
              <p:cNvSpPr>
                <a:spLocks noGrp="1" noRot="1" noChangeAspect="1" noMove="1" noResize="1" noEditPoints="1" noAdjustHandles="1" noChangeArrowheads="1" noChangeShapeType="1" noTextEdit="1"/>
              </p:cNvSpPr>
              <p:nvPr>
                <p:ph sz="half" idx="1"/>
              </p:nvPr>
            </p:nvSpPr>
            <p:spPr>
              <a:xfrm>
                <a:off x="990601" y="1370012"/>
                <a:ext cx="4359274" cy="3547269"/>
              </a:xfrm>
              <a:blipFill>
                <a:blip r:embed="rId3"/>
                <a:stretch>
                  <a:fillRect t="-1031" r="-2657" b="-5842"/>
                </a:stretch>
              </a:blipFill>
            </p:spPr>
            <p:txBody>
              <a:bodyPr/>
              <a:lstStyle/>
              <a:p>
                <a:r>
                  <a:rPr lang="en-US">
                    <a:noFill/>
                  </a:rPr>
                  <a:t> </a:t>
                </a:r>
              </a:p>
            </p:txBody>
          </p:sp>
        </mc:Fallback>
      </mc:AlternateContent>
      <p:pic>
        <p:nvPicPr>
          <p:cNvPr id="3" name="Content Placeholder 2"/>
          <p:cNvPicPr>
            <a:picLocks noGrp="1" noChangeAspect="1"/>
          </p:cNvPicPr>
          <p:nvPr>
            <p:ph sz="half" idx="2"/>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349874" y="1370012"/>
            <a:ext cx="3717925" cy="3717925"/>
          </a:xfrm>
        </p:spPr>
      </p:pic>
    </p:spTree>
    <p:extLst>
      <p:ext uri="{BB962C8B-B14F-4D97-AF65-F5344CB8AC3E}">
        <p14:creationId xmlns:p14="http://schemas.microsoft.com/office/powerpoint/2010/main" val="3092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and Quiz</a:t>
            </a:r>
          </a:p>
        </p:txBody>
      </p:sp>
      <p:sp>
        <p:nvSpPr>
          <p:cNvPr id="3" name="Content Placeholder 2"/>
          <p:cNvSpPr>
            <a:spLocks noGrp="1"/>
          </p:cNvSpPr>
          <p:nvPr>
            <p:ph idx="1"/>
          </p:nvPr>
        </p:nvSpPr>
        <p:spPr/>
        <p:txBody>
          <a:bodyPr/>
          <a:lstStyle/>
          <a:p>
            <a:r>
              <a:rPr lang="en-US" dirty="0">
                <a:hlinkClick r:id="rId3" action="ppaction://hlinkpres?slideindex=1&amp;slidetitle="/>
              </a:rPr>
              <a:t>10.7 Answers</a:t>
            </a:r>
            <a:endParaRPr lang="en-US" dirty="0"/>
          </a:p>
          <a:p>
            <a:endParaRPr lang="en-US" dirty="0"/>
          </a:p>
          <a:p>
            <a:endParaRPr lang="en-US" dirty="0"/>
          </a:p>
          <a:p>
            <a:r>
              <a:rPr lang="en-US" dirty="0">
                <a:hlinkClick r:id="rId4" action="ppaction://hlinkpres?slideindex=1&amp;slidetitle="/>
              </a:rPr>
              <a:t>10.7 Homework Quiz</a:t>
            </a:r>
            <a:endParaRPr lang="en-US" dirty="0"/>
          </a:p>
        </p:txBody>
      </p:sp>
    </p:spTree>
    <p:extLst>
      <p:ext uri="{BB962C8B-B14F-4D97-AF65-F5344CB8AC3E}">
        <p14:creationId xmlns:p14="http://schemas.microsoft.com/office/powerpoint/2010/main" val="26875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sz="half" idx="1"/>
          </p:nvPr>
        </p:nvSpPr>
        <p:spPr/>
        <p:txBody>
          <a:bodyPr/>
          <a:lstStyle/>
          <a:p>
            <a:r>
              <a:rPr lang="en-US" sz="2400" dirty="0"/>
              <a:t>Secant</a:t>
            </a:r>
          </a:p>
          <a:p>
            <a:pPr lvl="1"/>
            <a:r>
              <a:rPr lang="en-US" sz="2000" dirty="0"/>
              <a:t>Line that intersects a circle twice</a:t>
            </a:r>
          </a:p>
          <a:p>
            <a:r>
              <a:rPr lang="en-US" sz="2400" dirty="0"/>
              <a:t>Tangent</a:t>
            </a:r>
          </a:p>
          <a:p>
            <a:pPr lvl="1"/>
            <a:r>
              <a:rPr lang="en-US" sz="2000" dirty="0"/>
              <a:t>Line that intersects a circle once</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102225" y="1585213"/>
            <a:ext cx="3581400" cy="265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0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 word best </a:t>
                </a:r>
                <a:br>
                  <a:rPr lang="en-US" dirty="0"/>
                </a:br>
                <a:r>
                  <a:rPr lang="en-US" dirty="0"/>
                  <a:t>describes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𝐴𝐺</m:t>
                        </m:r>
                      </m:e>
                    </m:bar>
                  </m:oMath>
                </a14:m>
                <a:r>
                  <a:rPr lang="en-US" dirty="0"/>
                  <a:t>?</a:t>
                </a:r>
              </a:p>
              <a:p>
                <a:pPr marL="0" indent="0">
                  <a:buNone/>
                </a:pPr>
                <a:endParaRPr lang="en-US" dirty="0"/>
              </a:p>
              <a:p>
                <a:r>
                  <a:rPr lang="en-US" dirty="0"/>
                  <a:t>What word best describes </a:t>
                </a:r>
                <a14:m>
                  <m:oMath xmlns:m="http://schemas.openxmlformats.org/officeDocument/2006/math">
                    <m:bar>
                      <m:barPr>
                        <m:pos m:val="top"/>
                        <m:ctrlPr>
                          <a:rPr lang="en-US" b="0" i="1" smtClean="0">
                            <a:latin typeface="Cambria Math" panose="02040503050406030204" pitchFamily="18" charset="0"/>
                          </a:rPr>
                        </m:ctrlPr>
                      </m:barPr>
                      <m:e>
                        <m:r>
                          <a:rPr lang="en-US" b="0" i="1" smtClean="0">
                            <a:latin typeface="Cambria Math"/>
                          </a:rPr>
                          <m:t>𝐶𝐵</m:t>
                        </m:r>
                      </m:e>
                    </m:bar>
                  </m:oMath>
                </a14:m>
                <a:r>
                  <a:rPr lang="en-US" dirty="0"/>
                  <a:t>?</a:t>
                </a:r>
              </a:p>
              <a:p>
                <a:endParaRPr lang="en-US" dirty="0"/>
              </a:p>
              <a:p>
                <a:endParaRPr lang="en-US" dirty="0"/>
              </a:p>
              <a:p>
                <a:r>
                  <a:rPr lang="en-US" dirty="0"/>
                  <a:t>Name a tangent and a secant.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417" t="-1581" b="-533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4058" y="-14377"/>
            <a:ext cx="2809942" cy="266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39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idx="1"/>
          </p:nvPr>
        </p:nvSpPr>
        <p:spPr/>
        <p:txBody>
          <a:bodyPr/>
          <a:lstStyle/>
          <a:p>
            <a:r>
              <a:rPr lang="en-US" dirty="0"/>
              <a:t>Two circles can intersect in 2 points</a:t>
            </a:r>
          </a:p>
          <a:p>
            <a:endParaRPr lang="en-US" dirty="0"/>
          </a:p>
          <a:p>
            <a:endParaRPr lang="en-US" dirty="0"/>
          </a:p>
          <a:p>
            <a:r>
              <a:rPr lang="en-US" dirty="0"/>
              <a:t>1 point</a:t>
            </a:r>
          </a:p>
          <a:p>
            <a:endParaRPr lang="en-US" dirty="0"/>
          </a:p>
          <a:p>
            <a:endParaRPr lang="en-US" dirty="0"/>
          </a:p>
          <a:p>
            <a:r>
              <a:rPr lang="en-US" dirty="0"/>
              <a:t>No points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02" y="1771650"/>
            <a:ext cx="20859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29000" y="2207419"/>
            <a:ext cx="14287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05400" y="3143250"/>
            <a:ext cx="137617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barn(inVertical)">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42"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1000"/>
                                        <p:tgtEl>
                                          <p:spTgt spid="4100"/>
                                        </p:tgtEl>
                                      </p:cBhvr>
                                    </p:animEffect>
                                    <p:anim calcmode="lin" valueType="num">
                                      <p:cBhvr>
                                        <p:cTn id="24" dur="1000" fill="hold"/>
                                        <p:tgtEl>
                                          <p:spTgt spid="4100"/>
                                        </p:tgtEl>
                                        <p:attrNameLst>
                                          <p:attrName>ppt_x</p:attrName>
                                        </p:attrNameLst>
                                      </p:cBhvr>
                                      <p:tavLst>
                                        <p:tav tm="0">
                                          <p:val>
                                            <p:strVal val="#ppt_x"/>
                                          </p:val>
                                        </p:tav>
                                        <p:tav tm="100000">
                                          <p:val>
                                            <p:strVal val="#ppt_x"/>
                                          </p:val>
                                        </p:tav>
                                      </p:tavLst>
                                    </p:anim>
                                    <p:anim calcmode="lin" valueType="num">
                                      <p:cBhvr>
                                        <p:cTn id="2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3" name="Content Placeholder 2"/>
          <p:cNvSpPr>
            <a:spLocks noGrp="1"/>
          </p:cNvSpPr>
          <p:nvPr>
            <p:ph idx="1"/>
          </p:nvPr>
        </p:nvSpPr>
        <p:spPr/>
        <p:txBody>
          <a:bodyPr/>
          <a:lstStyle/>
          <a:p>
            <a:r>
              <a:rPr lang="en-US" sz="2400" dirty="0"/>
              <a:t>Common tangents</a:t>
            </a:r>
          </a:p>
          <a:p>
            <a:pPr lvl="1"/>
            <a:r>
              <a:rPr lang="en-US" sz="2000" dirty="0"/>
              <a:t>Lines tangent to 2 circles</a:t>
            </a:r>
          </a:p>
          <a:p>
            <a:pPr lvl="1"/>
            <a:endParaRPr lang="en-US" sz="2000" dirty="0"/>
          </a:p>
          <a:p>
            <a:r>
              <a:rPr lang="en-US" sz="2400" dirty="0"/>
              <a:t>How many common tangents do the circles have?</a:t>
            </a:r>
          </a:p>
        </p:txBody>
      </p:sp>
      <p:grpSp>
        <p:nvGrpSpPr>
          <p:cNvPr id="4" name="Group 8"/>
          <p:cNvGrpSpPr>
            <a:grpSpLocks/>
          </p:cNvGrpSpPr>
          <p:nvPr/>
        </p:nvGrpSpPr>
        <p:grpSpPr bwMode="auto">
          <a:xfrm>
            <a:off x="6324601" y="1581150"/>
            <a:ext cx="2408237" cy="1000125"/>
            <a:chOff x="2379" y="1857"/>
            <a:chExt cx="1517" cy="636"/>
          </a:xfrm>
        </p:grpSpPr>
        <p:sp>
          <p:nvSpPr>
            <p:cNvPr id="5" name="Oval 4"/>
            <p:cNvSpPr>
              <a:spLocks noChangeArrowheads="1"/>
            </p:cNvSpPr>
            <p:nvPr/>
          </p:nvSpPr>
          <p:spPr bwMode="auto">
            <a:xfrm>
              <a:off x="2379" y="1938"/>
              <a:ext cx="555" cy="555"/>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3598" y="2019"/>
              <a:ext cx="298" cy="298"/>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6"/>
            <p:cNvSpPr>
              <a:spLocks noChangeShapeType="1"/>
            </p:cNvSpPr>
            <p:nvPr/>
          </p:nvSpPr>
          <p:spPr bwMode="auto">
            <a:xfrm>
              <a:off x="2582" y="1857"/>
              <a:ext cx="1314" cy="54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4"/>
          <p:cNvGrpSpPr>
            <a:grpSpLocks/>
          </p:cNvGrpSpPr>
          <p:nvPr/>
        </p:nvGrpSpPr>
        <p:grpSpPr bwMode="auto">
          <a:xfrm>
            <a:off x="6002339" y="666751"/>
            <a:ext cx="2408237" cy="851298"/>
            <a:chOff x="2379" y="2936"/>
            <a:chExt cx="1517" cy="555"/>
          </a:xfrm>
        </p:grpSpPr>
        <p:sp>
          <p:nvSpPr>
            <p:cNvPr id="10" name="Oval 10"/>
            <p:cNvSpPr>
              <a:spLocks noChangeArrowheads="1"/>
            </p:cNvSpPr>
            <p:nvPr/>
          </p:nvSpPr>
          <p:spPr bwMode="auto">
            <a:xfrm>
              <a:off x="2379" y="2936"/>
              <a:ext cx="555" cy="555"/>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1"/>
            <p:cNvSpPr>
              <a:spLocks noChangeArrowheads="1"/>
            </p:cNvSpPr>
            <p:nvPr/>
          </p:nvSpPr>
          <p:spPr bwMode="auto">
            <a:xfrm>
              <a:off x="3598" y="3017"/>
              <a:ext cx="298" cy="298"/>
            </a:xfrm>
            <a:prstGeom prst="ellipse">
              <a:avLst/>
            </a:prstGeom>
            <a:solidFill>
              <a:schemeClr val="accent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a:off x="2582" y="2936"/>
              <a:ext cx="1199" cy="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1" y="3333751"/>
            <a:ext cx="2438399" cy="163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9979" y="3292991"/>
            <a:ext cx="1713622" cy="171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00970" y="3267075"/>
            <a:ext cx="1758335" cy="176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3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barn(inVertical)">
                                      <p:cBhvr>
                                        <p:cTn id="30" dur="500"/>
                                        <p:tgtEl>
                                          <p:spTgt spid="512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123"/>
                                        </p:tgtEl>
                                        <p:attrNameLst>
                                          <p:attrName>style.visibility</p:attrName>
                                        </p:attrNameLst>
                                      </p:cBhvr>
                                      <p:to>
                                        <p:strVal val="visible"/>
                                      </p:to>
                                    </p:set>
                                    <p:animEffect transition="in" filter="circle(in)">
                                      <p:cBhvr>
                                        <p:cTn id="35" dur="2000"/>
                                        <p:tgtEl>
                                          <p:spTgt spid="51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 calcmode="lin" valueType="num">
                                      <p:cBhvr additive="base">
                                        <p:cTn id="40" dur="500" fill="hold"/>
                                        <p:tgtEl>
                                          <p:spTgt spid="5124"/>
                                        </p:tgtEl>
                                        <p:attrNameLst>
                                          <p:attrName>ppt_x</p:attrName>
                                        </p:attrNameLst>
                                      </p:cBhvr>
                                      <p:tavLst>
                                        <p:tav tm="0">
                                          <p:val>
                                            <p:strVal val="#ppt_x"/>
                                          </p:val>
                                        </p:tav>
                                        <p:tav tm="100000">
                                          <p:val>
                                            <p:strVal val="#ppt_x"/>
                                          </p:val>
                                        </p:tav>
                                      </p:tavLst>
                                    </p:anim>
                                    <p:anim calcmode="lin" valueType="num">
                                      <p:cBhvr additive="base">
                                        <p:cTn id="41"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Use Properties </a:t>
            </a:r>
            <a:br>
              <a:rPr lang="en-US" dirty="0"/>
            </a:br>
            <a:r>
              <a:rPr lang="en-US" dirty="0"/>
              <a:t>of Tangents</a:t>
            </a:r>
          </a:p>
        </p:txBody>
      </p:sp>
      <p:sp>
        <p:nvSpPr>
          <p:cNvPr id="4" name="Rectangle 3"/>
          <p:cNvSpPr/>
          <p:nvPr/>
        </p:nvSpPr>
        <p:spPr bwMode="auto">
          <a:xfrm>
            <a:off x="1371600" y="1228724"/>
            <a:ext cx="7772400" cy="51434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Verdana" pitchFamily="34" charset="0"/>
              </a:rPr>
              <a:t>Tangent lines are perpendicular to radius.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3" y="1743075"/>
            <a:ext cx="1757362"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371600" y="3314700"/>
            <a:ext cx="7772400" cy="95522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Verdana" pitchFamily="34" charset="0"/>
              </a:rPr>
              <a:t>Tangent segments from the</a:t>
            </a:r>
            <a:r>
              <a:rPr kumimoji="0" lang="en-US" sz="2400" b="0" i="0" u="none" strike="noStrike" cap="none" normalizeH="0" dirty="0">
                <a:ln>
                  <a:noFill/>
                </a:ln>
                <a:solidFill>
                  <a:schemeClr val="bg1"/>
                </a:solidFill>
                <a:effectLst/>
                <a:latin typeface="Verdana" pitchFamily="34" charset="0"/>
              </a:rPr>
              <a:t> same point are congruent.</a:t>
            </a:r>
            <a:endParaRPr kumimoji="0" lang="en-US" sz="2400" b="0" i="0" u="none" strike="noStrike" cap="none" normalizeH="0" baseline="0" dirty="0">
              <a:ln>
                <a:noFill/>
              </a:ln>
              <a:solidFill>
                <a:schemeClr val="bg1"/>
              </a:solidFill>
              <a:effectLst/>
              <a:latin typeface="Verdana" pitchFamily="34"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67400" y="1743074"/>
            <a:ext cx="2280944" cy="157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17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additive="base">
                                        <p:cTn id="10" dur="500" fill="hold"/>
                                        <p:tgtEl>
                                          <p:spTgt spid="6146"/>
                                        </p:tgtEl>
                                        <p:attrNameLst>
                                          <p:attrName>ppt_x</p:attrName>
                                        </p:attrNameLst>
                                      </p:cBhvr>
                                      <p:tavLst>
                                        <p:tav tm="0">
                                          <p:val>
                                            <p:strVal val="#ppt_x"/>
                                          </p:val>
                                        </p:tav>
                                        <p:tav tm="100000">
                                          <p:val>
                                            <p:strVal val="#ppt_x"/>
                                          </p:val>
                                        </p:tav>
                                      </p:tavLst>
                                    </p:anim>
                                    <p:anim calcmode="lin" valueType="num">
                                      <p:cBhvr additive="base">
                                        <p:cTn id="1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3" presetClass="entr" presetSubtype="16"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plus(in)">
                                      <p:cBhvr>
                                        <p:cTn id="19"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12601</TotalTime>
  <Words>2211</Words>
  <Application>Microsoft Office PowerPoint</Application>
  <PresentationFormat>On-screen Show (16:9)</PresentationFormat>
  <Paragraphs>414</Paragraphs>
  <Slides>48</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Cambria Math</vt:lpstr>
      <vt:lpstr>Comic Sans MS</vt:lpstr>
      <vt:lpstr>Times New Roman</vt:lpstr>
      <vt:lpstr>Verdana</vt:lpstr>
      <vt:lpstr>Wingdings</vt:lpstr>
      <vt:lpstr>Eclipse</vt:lpstr>
      <vt:lpstr>Properties of Circles</vt:lpstr>
      <vt:lpstr>PowerPoint Presentation</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10.1 Use Properties  of Tangents</vt:lpstr>
      <vt:lpstr>Answers and Quiz</vt:lpstr>
      <vt:lpstr>10.2 Find Arc Measures</vt:lpstr>
      <vt:lpstr>10.2 Find Arc Measures</vt:lpstr>
      <vt:lpstr>10.2 Find Arc Measures</vt:lpstr>
      <vt:lpstr>10.2 Find Arc Measures</vt:lpstr>
      <vt:lpstr>10.2 Find Arc Measures</vt:lpstr>
      <vt:lpstr>Answers and Quiz</vt:lpstr>
      <vt:lpstr>10.3 Apply Properties of Chords</vt:lpstr>
      <vt:lpstr>10.3 Apply Properties of Chords</vt:lpstr>
      <vt:lpstr>10.3 Apply Properties of Chords</vt:lpstr>
      <vt:lpstr>10.3 Apply Properties of Chords</vt:lpstr>
      <vt:lpstr>10.3 Apply Properties of Chords</vt:lpstr>
      <vt:lpstr>10.3 Apply Properties of Chords</vt:lpstr>
      <vt:lpstr>Answers and Quiz</vt:lpstr>
      <vt:lpstr>10.4 Use Inscribed Angles and Polygons</vt:lpstr>
      <vt:lpstr>10.4 Use Inscribed Angles and Polygons</vt:lpstr>
      <vt:lpstr>10.4 Use Inscribed Angles and Polygons</vt:lpstr>
      <vt:lpstr>10.4 Use Inscribed Angles and Polygons</vt:lpstr>
      <vt:lpstr>10.4 Use Inscribed Angles and Polygons</vt:lpstr>
      <vt:lpstr>10.4 Use Inscribed Angles and Polygons</vt:lpstr>
      <vt:lpstr>Answers and Quiz</vt:lpstr>
      <vt:lpstr>10.5 Apply Other Angle Relationships in Circles</vt:lpstr>
      <vt:lpstr>10.5 Apply Other Angle Relationships in Circles</vt:lpstr>
      <vt:lpstr>10.5 Apply Other Angle Relationships in Circles</vt:lpstr>
      <vt:lpstr>Answers and Quiz</vt:lpstr>
      <vt:lpstr>10.6 Find Segment Lengths in Circles</vt:lpstr>
      <vt:lpstr>10.6 Find Segment Lengths in Circles</vt:lpstr>
      <vt:lpstr>10.6 Find Segment Lengths in Circles</vt:lpstr>
      <vt:lpstr>10.6 Find Segment Lengths in Circles</vt:lpstr>
      <vt:lpstr>10.6 Find Segment Lengths in Circles</vt:lpstr>
      <vt:lpstr>Answers and Quiz</vt:lpstr>
      <vt:lpstr>10.7 Write and Graph Equations of Circles</vt:lpstr>
      <vt:lpstr>10.7 Write and Graph Equations of Circles</vt:lpstr>
      <vt:lpstr>10.7 Write and Graph Equations of Circles</vt:lpstr>
      <vt:lpstr>10.7 Write and Graph Equations of Circles</vt:lpstr>
      <vt:lpstr>10.7 Write and Graph Equations of Circles</vt:lpstr>
      <vt:lpstr>Answers and Quiz</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Circles</dc:title>
  <dc:creator>Richard  Wright</dc:creator>
  <cp:lastModifiedBy>Richard Wright</cp:lastModifiedBy>
  <cp:revision>49</cp:revision>
  <dcterms:created xsi:type="dcterms:W3CDTF">2011-02-15T20:40:15Z</dcterms:created>
  <dcterms:modified xsi:type="dcterms:W3CDTF">2020-03-23T23:45:26Z</dcterms:modified>
</cp:coreProperties>
</file>